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sldIdLst>
    <p:sldId id="256" r:id="rId5"/>
    <p:sldId id="271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BC1D9F-57D3-43BF-A092-24660B0B7333}" v="71" dt="2024-09-24T13:52:17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9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Rausch | TPD Management GmbH" userId="3a521941-62ea-4696-9001-b7c12f1158e9" providerId="ADAL" clId="{ECBC1D9F-57D3-43BF-A092-24660B0B7333}"/>
    <pc:docChg chg="undo redo custSel delSld modSld">
      <pc:chgData name="Simon Rausch | TPD Management GmbH" userId="3a521941-62ea-4696-9001-b7c12f1158e9" providerId="ADAL" clId="{ECBC1D9F-57D3-43BF-A092-24660B0B7333}" dt="2024-09-26T06:09:05.200" v="1212" actId="20577"/>
      <pc:docMkLst>
        <pc:docMk/>
      </pc:docMkLst>
      <pc:sldChg chg="modSp mod">
        <pc:chgData name="Simon Rausch | TPD Management GmbH" userId="3a521941-62ea-4696-9001-b7c12f1158e9" providerId="ADAL" clId="{ECBC1D9F-57D3-43BF-A092-24660B0B7333}" dt="2024-09-24T14:09:25.560" v="1162" actId="20577"/>
        <pc:sldMkLst>
          <pc:docMk/>
          <pc:sldMk cId="1740398204" sldId="256"/>
        </pc:sldMkLst>
        <pc:spChg chg="mod">
          <ac:chgData name="Simon Rausch | TPD Management GmbH" userId="3a521941-62ea-4696-9001-b7c12f1158e9" providerId="ADAL" clId="{ECBC1D9F-57D3-43BF-A092-24660B0B7333}" dt="2024-09-24T13:53:37.274" v="1003" actId="2711"/>
          <ac:spMkLst>
            <pc:docMk/>
            <pc:sldMk cId="1740398204" sldId="256"/>
            <ac:spMk id="2" creationId="{4BD3CE40-4B35-B1FC-66B6-D4EEAB3D6B6A}"/>
          </ac:spMkLst>
        </pc:spChg>
        <pc:spChg chg="mod">
          <ac:chgData name="Simon Rausch | TPD Management GmbH" userId="3a521941-62ea-4696-9001-b7c12f1158e9" providerId="ADAL" clId="{ECBC1D9F-57D3-43BF-A092-24660B0B7333}" dt="2024-09-24T14:09:25.560" v="1162" actId="20577"/>
          <ac:spMkLst>
            <pc:docMk/>
            <pc:sldMk cId="1740398204" sldId="256"/>
            <ac:spMk id="3" creationId="{BAB8F268-8E80-C60A-75AE-D8D05D6687B8}"/>
          </ac:spMkLst>
        </pc:spChg>
      </pc:sldChg>
      <pc:sldChg chg="addSp delSp modSp mod">
        <pc:chgData name="Simon Rausch | TPD Management GmbH" userId="3a521941-62ea-4696-9001-b7c12f1158e9" providerId="ADAL" clId="{ECBC1D9F-57D3-43BF-A092-24660B0B7333}" dt="2024-09-24T14:08:59.124" v="1147" actId="404"/>
        <pc:sldMkLst>
          <pc:docMk/>
          <pc:sldMk cId="1131223131" sldId="257"/>
        </pc:sldMkLst>
        <pc:spChg chg="mod">
          <ac:chgData name="Simon Rausch | TPD Management GmbH" userId="3a521941-62ea-4696-9001-b7c12f1158e9" providerId="ADAL" clId="{ECBC1D9F-57D3-43BF-A092-24660B0B7333}" dt="2024-09-24T14:08:59.124" v="1147" actId="404"/>
          <ac:spMkLst>
            <pc:docMk/>
            <pc:sldMk cId="1131223131" sldId="257"/>
            <ac:spMk id="2" creationId="{FB27022E-786B-8C4E-422D-70569BBAB45B}"/>
          </ac:spMkLst>
        </pc:spChg>
        <pc:spChg chg="add">
          <ac:chgData name="Simon Rausch | TPD Management GmbH" userId="3a521941-62ea-4696-9001-b7c12f1158e9" providerId="ADAL" clId="{ECBC1D9F-57D3-43BF-A092-24660B0B7333}" dt="2024-09-24T12:47:36.814" v="31"/>
          <ac:spMkLst>
            <pc:docMk/>
            <pc:sldMk cId="1131223131" sldId="257"/>
            <ac:spMk id="3" creationId="{0685C829-9E3C-C095-460E-D87E22BDB230}"/>
          </ac:spMkLst>
        </pc:spChg>
        <pc:spChg chg="add">
          <ac:chgData name="Simon Rausch | TPD Management GmbH" userId="3a521941-62ea-4696-9001-b7c12f1158e9" providerId="ADAL" clId="{ECBC1D9F-57D3-43BF-A092-24660B0B7333}" dt="2024-09-24T12:47:43.886" v="34"/>
          <ac:spMkLst>
            <pc:docMk/>
            <pc:sldMk cId="1131223131" sldId="257"/>
            <ac:spMk id="4" creationId="{7288AFC2-9AFB-93FB-D764-31F16CE8B1BA}"/>
          </ac:spMkLst>
        </pc:spChg>
        <pc:spChg chg="mod">
          <ac:chgData name="Simon Rausch | TPD Management GmbH" userId="3a521941-62ea-4696-9001-b7c12f1158e9" providerId="ADAL" clId="{ECBC1D9F-57D3-43BF-A092-24660B0B7333}" dt="2024-09-24T14:07:42.340" v="1136" actId="207"/>
          <ac:spMkLst>
            <pc:docMk/>
            <pc:sldMk cId="1131223131" sldId="257"/>
            <ac:spMk id="5" creationId="{172B0AA4-9EF4-443C-8722-E16482FA9C67}"/>
          </ac:spMkLst>
        </pc:spChg>
        <pc:spChg chg="add del mod">
          <ac:chgData name="Simon Rausch | TPD Management GmbH" userId="3a521941-62ea-4696-9001-b7c12f1158e9" providerId="ADAL" clId="{ECBC1D9F-57D3-43BF-A092-24660B0B7333}" dt="2024-09-24T12:53:54.582" v="117" actId="478"/>
          <ac:spMkLst>
            <pc:docMk/>
            <pc:sldMk cId="1131223131" sldId="257"/>
            <ac:spMk id="9" creationId="{03901EF4-074B-D6ED-0F1F-A8B6F8BA26A7}"/>
          </ac:spMkLst>
        </pc:spChg>
        <pc:spChg chg="add mod">
          <ac:chgData name="Simon Rausch | TPD Management GmbH" userId="3a521941-62ea-4696-9001-b7c12f1158e9" providerId="ADAL" clId="{ECBC1D9F-57D3-43BF-A092-24660B0B7333}" dt="2024-09-24T14:06:32.794" v="1127" actId="12"/>
          <ac:spMkLst>
            <pc:docMk/>
            <pc:sldMk cId="1131223131" sldId="257"/>
            <ac:spMk id="12" creationId="{3E4AB2FA-8F8B-300E-05B1-022F3E674A58}"/>
          </ac:spMkLst>
        </pc:spChg>
        <pc:spChg chg="add">
          <ac:chgData name="Simon Rausch | TPD Management GmbH" userId="3a521941-62ea-4696-9001-b7c12f1158e9" providerId="ADAL" clId="{ECBC1D9F-57D3-43BF-A092-24660B0B7333}" dt="2024-09-24T13:00:51.132" v="232"/>
          <ac:spMkLst>
            <pc:docMk/>
            <pc:sldMk cId="1131223131" sldId="257"/>
            <ac:spMk id="14" creationId="{6458EE2B-AC2C-2163-446A-78F2A12653F4}"/>
          </ac:spMkLst>
        </pc:spChg>
        <pc:spChg chg="add">
          <ac:chgData name="Simon Rausch | TPD Management GmbH" userId="3a521941-62ea-4696-9001-b7c12f1158e9" providerId="ADAL" clId="{ECBC1D9F-57D3-43BF-A092-24660B0B7333}" dt="2024-09-24T13:01:13.012" v="243"/>
          <ac:spMkLst>
            <pc:docMk/>
            <pc:sldMk cId="1131223131" sldId="257"/>
            <ac:spMk id="16" creationId="{B229F8DE-2CD6-1A8C-F95A-9D47D735FB31}"/>
          </ac:spMkLst>
        </pc:spChg>
        <pc:graphicFrameChg chg="del mod">
          <ac:chgData name="Simon Rausch | TPD Management GmbH" userId="3a521941-62ea-4696-9001-b7c12f1158e9" providerId="ADAL" clId="{ECBC1D9F-57D3-43BF-A092-24660B0B7333}" dt="2024-09-24T12:53:49.394" v="116" actId="478"/>
          <ac:graphicFrameMkLst>
            <pc:docMk/>
            <pc:sldMk cId="1131223131" sldId="257"/>
            <ac:graphicFrameMk id="15" creationId="{D8F853D2-BD10-8B2C-B477-4C409A7F1EE1}"/>
          </ac:graphicFrameMkLst>
        </pc:graphicFrameChg>
      </pc:sldChg>
      <pc:sldChg chg="addSp delSp modSp mod">
        <pc:chgData name="Simon Rausch | TPD Management GmbH" userId="3a521941-62ea-4696-9001-b7c12f1158e9" providerId="ADAL" clId="{ECBC1D9F-57D3-43BF-A092-24660B0B7333}" dt="2024-09-24T14:08:53.766" v="1146" actId="404"/>
        <pc:sldMkLst>
          <pc:docMk/>
          <pc:sldMk cId="2700087957" sldId="258"/>
        </pc:sldMkLst>
        <pc:spChg chg="mod">
          <ac:chgData name="Simon Rausch | TPD Management GmbH" userId="3a521941-62ea-4696-9001-b7c12f1158e9" providerId="ADAL" clId="{ECBC1D9F-57D3-43BF-A092-24660B0B7333}" dt="2024-09-24T14:08:53.766" v="1146" actId="404"/>
          <ac:spMkLst>
            <pc:docMk/>
            <pc:sldMk cId="2700087957" sldId="258"/>
            <ac:spMk id="2" creationId="{FB27022E-786B-8C4E-422D-70569BBAB45B}"/>
          </ac:spMkLst>
        </pc:spChg>
        <pc:spChg chg="add del mod">
          <ac:chgData name="Simon Rausch | TPD Management GmbH" userId="3a521941-62ea-4696-9001-b7c12f1158e9" providerId="ADAL" clId="{ECBC1D9F-57D3-43BF-A092-24660B0B7333}" dt="2024-09-24T13:06:32.177" v="325" actId="478"/>
          <ac:spMkLst>
            <pc:docMk/>
            <pc:sldMk cId="2700087957" sldId="258"/>
            <ac:spMk id="4" creationId="{07F7A686-9FF0-79BD-2D17-16C362749C17}"/>
          </ac:spMkLst>
        </pc:spChg>
        <pc:spChg chg="mod">
          <ac:chgData name="Simon Rausch | TPD Management GmbH" userId="3a521941-62ea-4696-9001-b7c12f1158e9" providerId="ADAL" clId="{ECBC1D9F-57D3-43BF-A092-24660B0B7333}" dt="2024-09-24T14:08:16.342" v="1140" actId="207"/>
          <ac:spMkLst>
            <pc:docMk/>
            <pc:sldMk cId="2700087957" sldId="258"/>
            <ac:spMk id="5" creationId="{172B0AA4-9EF4-443C-8722-E16482FA9C67}"/>
          </ac:spMkLst>
        </pc:spChg>
        <pc:spChg chg="add mod">
          <ac:chgData name="Simon Rausch | TPD Management GmbH" userId="3a521941-62ea-4696-9001-b7c12f1158e9" providerId="ADAL" clId="{ECBC1D9F-57D3-43BF-A092-24660B0B7333}" dt="2024-09-24T14:06:16.139" v="1124" actId="12"/>
          <ac:spMkLst>
            <pc:docMk/>
            <pc:sldMk cId="2700087957" sldId="258"/>
            <ac:spMk id="7" creationId="{DD25C339-0615-DCA1-C10A-FF7754CEA938}"/>
          </ac:spMkLst>
        </pc:spChg>
        <pc:spChg chg="add">
          <ac:chgData name="Simon Rausch | TPD Management GmbH" userId="3a521941-62ea-4696-9001-b7c12f1158e9" providerId="ADAL" clId="{ECBC1D9F-57D3-43BF-A092-24660B0B7333}" dt="2024-09-24T13:07:05.428" v="327"/>
          <ac:spMkLst>
            <pc:docMk/>
            <pc:sldMk cId="2700087957" sldId="258"/>
            <ac:spMk id="9" creationId="{7CD4D730-F8DA-8112-B67E-DC2E88586F77}"/>
          </ac:spMkLst>
        </pc:spChg>
        <pc:spChg chg="add">
          <ac:chgData name="Simon Rausch | TPD Management GmbH" userId="3a521941-62ea-4696-9001-b7c12f1158e9" providerId="ADAL" clId="{ECBC1D9F-57D3-43BF-A092-24660B0B7333}" dt="2024-09-24T13:07:11.246" v="329"/>
          <ac:spMkLst>
            <pc:docMk/>
            <pc:sldMk cId="2700087957" sldId="258"/>
            <ac:spMk id="12" creationId="{DD6862B0-4C13-ADEA-2587-54C252618746}"/>
          </ac:spMkLst>
        </pc:spChg>
        <pc:graphicFrameChg chg="del mod">
          <ac:chgData name="Simon Rausch | TPD Management GmbH" userId="3a521941-62ea-4696-9001-b7c12f1158e9" providerId="ADAL" clId="{ECBC1D9F-57D3-43BF-A092-24660B0B7333}" dt="2024-09-24T13:06:27.785" v="324" actId="478"/>
          <ac:graphicFrameMkLst>
            <pc:docMk/>
            <pc:sldMk cId="2700087957" sldId="258"/>
            <ac:graphicFrameMk id="15" creationId="{D8F853D2-BD10-8B2C-B477-4C409A7F1EE1}"/>
          </ac:graphicFrameMkLst>
        </pc:graphicFrameChg>
      </pc:sldChg>
      <pc:sldChg chg="addSp delSp modSp mod setBg">
        <pc:chgData name="Simon Rausch | TPD Management GmbH" userId="3a521941-62ea-4696-9001-b7c12f1158e9" providerId="ADAL" clId="{ECBC1D9F-57D3-43BF-A092-24660B0B7333}" dt="2024-09-24T14:08:37.623" v="1145" actId="207"/>
        <pc:sldMkLst>
          <pc:docMk/>
          <pc:sldMk cId="1521318556" sldId="259"/>
        </pc:sldMkLst>
        <pc:spChg chg="mod">
          <ac:chgData name="Simon Rausch | TPD Management GmbH" userId="3a521941-62ea-4696-9001-b7c12f1158e9" providerId="ADAL" clId="{ECBC1D9F-57D3-43BF-A092-24660B0B7333}" dt="2024-09-24T14:07:10.759" v="1134" actId="12"/>
          <ac:spMkLst>
            <pc:docMk/>
            <pc:sldMk cId="1521318556" sldId="259"/>
            <ac:spMk id="2" creationId="{FB27022E-786B-8C4E-422D-70569BBAB45B}"/>
          </ac:spMkLst>
        </pc:spChg>
        <pc:spChg chg="add del mod">
          <ac:chgData name="Simon Rausch | TPD Management GmbH" userId="3a521941-62ea-4696-9001-b7c12f1158e9" providerId="ADAL" clId="{ECBC1D9F-57D3-43BF-A092-24660B0B7333}" dt="2024-09-24T13:31:21.533" v="616" actId="478"/>
          <ac:spMkLst>
            <pc:docMk/>
            <pc:sldMk cId="1521318556" sldId="259"/>
            <ac:spMk id="4" creationId="{0743DCAA-B817-CC57-A719-E706FE8CDFDA}"/>
          </ac:spMkLst>
        </pc:spChg>
        <pc:spChg chg="mod">
          <ac:chgData name="Simon Rausch | TPD Management GmbH" userId="3a521941-62ea-4696-9001-b7c12f1158e9" providerId="ADAL" clId="{ECBC1D9F-57D3-43BF-A092-24660B0B7333}" dt="2024-09-24T14:08:37.623" v="1145" actId="207"/>
          <ac:spMkLst>
            <pc:docMk/>
            <pc:sldMk cId="1521318556" sldId="259"/>
            <ac:spMk id="5" creationId="{172B0AA4-9EF4-443C-8722-E16482FA9C67}"/>
          </ac:spMkLst>
        </pc:spChg>
        <pc:spChg chg="add mod">
          <ac:chgData name="Simon Rausch | TPD Management GmbH" userId="3a521941-62ea-4696-9001-b7c12f1158e9" providerId="ADAL" clId="{ECBC1D9F-57D3-43BF-A092-24660B0B7333}" dt="2024-09-24T14:08:24.529" v="1142" actId="1076"/>
          <ac:spMkLst>
            <pc:docMk/>
            <pc:sldMk cId="1521318556" sldId="259"/>
            <ac:spMk id="7" creationId="{44113D7C-E17A-4497-37FB-DD3295F1A1EB}"/>
          </ac:spMkLst>
        </pc:spChg>
        <pc:spChg chg="add">
          <ac:chgData name="Simon Rausch | TPD Management GmbH" userId="3a521941-62ea-4696-9001-b7c12f1158e9" providerId="ADAL" clId="{ECBC1D9F-57D3-43BF-A092-24660B0B7333}" dt="2024-09-24T13:32:14.008" v="631"/>
          <ac:spMkLst>
            <pc:docMk/>
            <pc:sldMk cId="1521318556" sldId="259"/>
            <ac:spMk id="9" creationId="{140E8368-9325-DC13-3EC5-C171E9E6661F}"/>
          </ac:spMkLst>
        </pc:spChg>
        <pc:spChg chg="add">
          <ac:chgData name="Simon Rausch | TPD Management GmbH" userId="3a521941-62ea-4696-9001-b7c12f1158e9" providerId="ADAL" clId="{ECBC1D9F-57D3-43BF-A092-24660B0B7333}" dt="2024-09-24T13:32:19.314" v="634"/>
          <ac:spMkLst>
            <pc:docMk/>
            <pc:sldMk cId="1521318556" sldId="259"/>
            <ac:spMk id="12" creationId="{5EA4674A-D9E6-BB4F-866A-DDF9B55F3429}"/>
          </ac:spMkLst>
        </pc:spChg>
        <pc:graphicFrameChg chg="del mod">
          <ac:chgData name="Simon Rausch | TPD Management GmbH" userId="3a521941-62ea-4696-9001-b7c12f1158e9" providerId="ADAL" clId="{ECBC1D9F-57D3-43BF-A092-24660B0B7333}" dt="2024-09-24T13:31:19.226" v="615" actId="478"/>
          <ac:graphicFrameMkLst>
            <pc:docMk/>
            <pc:sldMk cId="1521318556" sldId="259"/>
            <ac:graphicFrameMk id="15" creationId="{D8F853D2-BD10-8B2C-B477-4C409A7F1EE1}"/>
          </ac:graphicFrameMkLst>
        </pc:graphicFrameChg>
      </pc:sldChg>
      <pc:sldChg chg="modSp del mod">
        <pc:chgData name="Simon Rausch | TPD Management GmbH" userId="3a521941-62ea-4696-9001-b7c12f1158e9" providerId="ADAL" clId="{ECBC1D9F-57D3-43BF-A092-24660B0B7333}" dt="2024-09-24T14:04:55.937" v="1110" actId="47"/>
        <pc:sldMkLst>
          <pc:docMk/>
          <pc:sldMk cId="2876914059" sldId="260"/>
        </pc:sldMkLst>
        <pc:graphicFrameChg chg="mod modGraphic">
          <ac:chgData name="Simon Rausch | TPD Management GmbH" userId="3a521941-62ea-4696-9001-b7c12f1158e9" providerId="ADAL" clId="{ECBC1D9F-57D3-43BF-A092-24660B0B7333}" dt="2024-09-24T13:49:38.420" v="953" actId="20577"/>
          <ac:graphicFrameMkLst>
            <pc:docMk/>
            <pc:sldMk cId="2876914059" sldId="260"/>
            <ac:graphicFrameMk id="15" creationId="{D8F853D2-BD10-8B2C-B477-4C409A7F1EE1}"/>
          </ac:graphicFrameMkLst>
        </pc:graphicFrameChg>
      </pc:sldChg>
      <pc:sldChg chg="del">
        <pc:chgData name="Simon Rausch | TPD Management GmbH" userId="3a521941-62ea-4696-9001-b7c12f1158e9" providerId="ADAL" clId="{ECBC1D9F-57D3-43BF-A092-24660B0B7333}" dt="2024-09-24T14:04:56.736" v="1111" actId="47"/>
        <pc:sldMkLst>
          <pc:docMk/>
          <pc:sldMk cId="3918554703" sldId="261"/>
        </pc:sldMkLst>
      </pc:sldChg>
      <pc:sldChg chg="del">
        <pc:chgData name="Simon Rausch | TPD Management GmbH" userId="3a521941-62ea-4696-9001-b7c12f1158e9" providerId="ADAL" clId="{ECBC1D9F-57D3-43BF-A092-24660B0B7333}" dt="2024-09-24T14:04:57.333" v="1112" actId="47"/>
        <pc:sldMkLst>
          <pc:docMk/>
          <pc:sldMk cId="1055377239" sldId="262"/>
        </pc:sldMkLst>
      </pc:sldChg>
      <pc:sldChg chg="del">
        <pc:chgData name="Simon Rausch | TPD Management GmbH" userId="3a521941-62ea-4696-9001-b7c12f1158e9" providerId="ADAL" clId="{ECBC1D9F-57D3-43BF-A092-24660B0B7333}" dt="2024-09-24T14:04:57.819" v="1113" actId="47"/>
        <pc:sldMkLst>
          <pc:docMk/>
          <pc:sldMk cId="1012443130" sldId="263"/>
        </pc:sldMkLst>
      </pc:sldChg>
      <pc:sldChg chg="del">
        <pc:chgData name="Simon Rausch | TPD Management GmbH" userId="3a521941-62ea-4696-9001-b7c12f1158e9" providerId="ADAL" clId="{ECBC1D9F-57D3-43BF-A092-24660B0B7333}" dt="2024-09-24T14:04:58.322" v="1114" actId="47"/>
        <pc:sldMkLst>
          <pc:docMk/>
          <pc:sldMk cId="3422466442" sldId="264"/>
        </pc:sldMkLst>
      </pc:sldChg>
      <pc:sldChg chg="del">
        <pc:chgData name="Simon Rausch | TPD Management GmbH" userId="3a521941-62ea-4696-9001-b7c12f1158e9" providerId="ADAL" clId="{ECBC1D9F-57D3-43BF-A092-24660B0B7333}" dt="2024-09-24T14:04:58.855" v="1115" actId="47"/>
        <pc:sldMkLst>
          <pc:docMk/>
          <pc:sldMk cId="3142926992" sldId="265"/>
        </pc:sldMkLst>
      </pc:sldChg>
      <pc:sldChg chg="del">
        <pc:chgData name="Simon Rausch | TPD Management GmbH" userId="3a521941-62ea-4696-9001-b7c12f1158e9" providerId="ADAL" clId="{ECBC1D9F-57D3-43BF-A092-24660B0B7333}" dt="2024-09-24T14:05:00.756" v="1118" actId="47"/>
        <pc:sldMkLst>
          <pc:docMk/>
          <pc:sldMk cId="4226305372" sldId="266"/>
        </pc:sldMkLst>
      </pc:sldChg>
      <pc:sldChg chg="del">
        <pc:chgData name="Simon Rausch | TPD Management GmbH" userId="3a521941-62ea-4696-9001-b7c12f1158e9" providerId="ADAL" clId="{ECBC1D9F-57D3-43BF-A092-24660B0B7333}" dt="2024-09-24T14:04:59.782" v="1117" actId="47"/>
        <pc:sldMkLst>
          <pc:docMk/>
          <pc:sldMk cId="4000025456" sldId="267"/>
        </pc:sldMkLst>
      </pc:sldChg>
      <pc:sldChg chg="del">
        <pc:chgData name="Simon Rausch | TPD Management GmbH" userId="3a521941-62ea-4696-9001-b7c12f1158e9" providerId="ADAL" clId="{ECBC1D9F-57D3-43BF-A092-24660B0B7333}" dt="2024-09-24T14:04:59.341" v="1116" actId="47"/>
        <pc:sldMkLst>
          <pc:docMk/>
          <pc:sldMk cId="1773373440" sldId="268"/>
        </pc:sldMkLst>
      </pc:sldChg>
      <pc:sldChg chg="del">
        <pc:chgData name="Simon Rausch | TPD Management GmbH" userId="3a521941-62ea-4696-9001-b7c12f1158e9" providerId="ADAL" clId="{ECBC1D9F-57D3-43BF-A092-24660B0B7333}" dt="2024-09-24T14:05:01.306" v="1119" actId="47"/>
        <pc:sldMkLst>
          <pc:docMk/>
          <pc:sldMk cId="2494278461" sldId="269"/>
        </pc:sldMkLst>
      </pc:sldChg>
      <pc:sldChg chg="del">
        <pc:chgData name="Simon Rausch | TPD Management GmbH" userId="3a521941-62ea-4696-9001-b7c12f1158e9" providerId="ADAL" clId="{ECBC1D9F-57D3-43BF-A092-24660B0B7333}" dt="2024-09-24T14:05:01.903" v="1120" actId="47"/>
        <pc:sldMkLst>
          <pc:docMk/>
          <pc:sldMk cId="439155595" sldId="270"/>
        </pc:sldMkLst>
      </pc:sldChg>
      <pc:sldChg chg="modSp mod">
        <pc:chgData name="Simon Rausch | TPD Management GmbH" userId="3a521941-62ea-4696-9001-b7c12f1158e9" providerId="ADAL" clId="{ECBC1D9F-57D3-43BF-A092-24660B0B7333}" dt="2024-09-26T06:09:05.200" v="1212" actId="20577"/>
        <pc:sldMkLst>
          <pc:docMk/>
          <pc:sldMk cId="3130739159" sldId="271"/>
        </pc:sldMkLst>
        <pc:spChg chg="mod">
          <ac:chgData name="Simon Rausch | TPD Management GmbH" userId="3a521941-62ea-4696-9001-b7c12f1158e9" providerId="ADAL" clId="{ECBC1D9F-57D3-43BF-A092-24660B0B7333}" dt="2024-09-26T06:09:05.200" v="1212" actId="20577"/>
          <ac:spMkLst>
            <pc:docMk/>
            <pc:sldMk cId="3130739159" sldId="271"/>
            <ac:spMk id="2" creationId="{FB27022E-786B-8C4E-422D-70569BBAB45B}"/>
          </ac:spMkLst>
        </pc:spChg>
        <pc:spChg chg="mod">
          <ac:chgData name="Simon Rausch | TPD Management GmbH" userId="3a521941-62ea-4696-9001-b7c12f1158e9" providerId="ADAL" clId="{ECBC1D9F-57D3-43BF-A092-24660B0B7333}" dt="2024-09-24T14:07:57.265" v="1138" actId="207"/>
          <ac:spMkLst>
            <pc:docMk/>
            <pc:sldMk cId="3130739159" sldId="271"/>
            <ac:spMk id="5" creationId="{172B0AA4-9EF4-443C-8722-E16482FA9C67}"/>
          </ac:spMkLst>
        </pc:spChg>
        <pc:graphicFrameChg chg="mod">
          <ac:chgData name="Simon Rausch | TPD Management GmbH" userId="3a521941-62ea-4696-9001-b7c12f1158e9" providerId="ADAL" clId="{ECBC1D9F-57D3-43BF-A092-24660B0B7333}" dt="2024-09-24T13:48:18.601" v="937"/>
          <ac:graphicFrameMkLst>
            <pc:docMk/>
            <pc:sldMk cId="3130739159" sldId="271"/>
            <ac:graphicFrameMk id="15" creationId="{D8F853D2-BD10-8B2C-B477-4C409A7F1EE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804E9-D118-4953-A908-630530DD8A3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E3968F-AE5F-4EB5-AA6A-E59227BFF6B4}">
      <dgm:prSet/>
      <dgm:spPr/>
      <dgm:t>
        <a:bodyPr/>
        <a:lstStyle/>
        <a:p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Der Mehrwert für ihre Firma:</a:t>
          </a: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Mehr freie Arbeitszeiten</a:t>
          </a: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Prozesse kopierbar</a:t>
          </a: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geringere Kosten für Aufgaben</a:t>
          </a: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Geschwindigkeit der </a:t>
          </a:r>
          <a:b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dirty="0">
              <a:solidFill>
                <a:schemeClr val="bg1"/>
              </a:solidFill>
              <a:latin typeface="Helvetica" panose="020B0604020202030204" pitchFamily="34" charset="0"/>
            </a:rPr>
            <a:t>Umsetzung steigt (Krankheit, Urlaub etc.)</a:t>
          </a:r>
          <a:endParaRPr lang="de-DE" dirty="0"/>
        </a:p>
      </dgm:t>
    </dgm:pt>
    <dgm:pt modelId="{1D2F6C4C-3B1B-49E2-9965-5B9092045B11}" type="parTrans" cxnId="{DB380A36-406D-4E46-BE87-A20ADEF5AB95}">
      <dgm:prSet/>
      <dgm:spPr/>
      <dgm:t>
        <a:bodyPr/>
        <a:lstStyle/>
        <a:p>
          <a:endParaRPr lang="de-DE"/>
        </a:p>
      </dgm:t>
    </dgm:pt>
    <dgm:pt modelId="{533F7DCB-D6C8-4A14-AAC8-9F7029E2F22E}" type="sibTrans" cxnId="{DB380A36-406D-4E46-BE87-A20ADEF5AB95}">
      <dgm:prSet/>
      <dgm:spPr/>
      <dgm:t>
        <a:bodyPr/>
        <a:lstStyle/>
        <a:p>
          <a:endParaRPr lang="de-DE"/>
        </a:p>
      </dgm:t>
    </dgm:pt>
    <dgm:pt modelId="{09A6DFF6-A92A-4C0E-B3F5-736925E1C459}" type="pres">
      <dgm:prSet presAssocID="{587804E9-D118-4953-A908-630530DD8A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7C6C25-CF1B-44CE-A8F2-A6440EBFC66B}" type="pres">
      <dgm:prSet presAssocID="{32E3968F-AE5F-4EB5-AA6A-E59227BFF6B4}" presName="hierRoot1" presStyleCnt="0"/>
      <dgm:spPr/>
    </dgm:pt>
    <dgm:pt modelId="{7A835308-6B80-4F4E-9966-D02A2A55FC78}" type="pres">
      <dgm:prSet presAssocID="{32E3968F-AE5F-4EB5-AA6A-E59227BFF6B4}" presName="composite" presStyleCnt="0"/>
      <dgm:spPr/>
    </dgm:pt>
    <dgm:pt modelId="{F5F918A8-076B-4440-9942-96D77E5358E0}" type="pres">
      <dgm:prSet presAssocID="{32E3968F-AE5F-4EB5-AA6A-E59227BFF6B4}" presName="background" presStyleLbl="node0" presStyleIdx="0" presStyleCnt="1"/>
      <dgm:spPr/>
    </dgm:pt>
    <dgm:pt modelId="{0CC4EB87-0320-425E-A20D-7DB5031A09E5}" type="pres">
      <dgm:prSet presAssocID="{32E3968F-AE5F-4EB5-AA6A-E59227BFF6B4}" presName="text" presStyleLbl="fgAcc0" presStyleIdx="0" presStyleCnt="1" custLinFactNeighborX="0" custLinFactNeighborY="-24859">
        <dgm:presLayoutVars>
          <dgm:chPref val="3"/>
        </dgm:presLayoutVars>
      </dgm:prSet>
      <dgm:spPr/>
    </dgm:pt>
    <dgm:pt modelId="{70CF4523-36ED-44E9-B557-507E8BC78267}" type="pres">
      <dgm:prSet presAssocID="{32E3968F-AE5F-4EB5-AA6A-E59227BFF6B4}" presName="hierChild2" presStyleCnt="0"/>
      <dgm:spPr/>
    </dgm:pt>
  </dgm:ptLst>
  <dgm:cxnLst>
    <dgm:cxn modelId="{DB380A36-406D-4E46-BE87-A20ADEF5AB95}" srcId="{587804E9-D118-4953-A908-630530DD8A3E}" destId="{32E3968F-AE5F-4EB5-AA6A-E59227BFF6B4}" srcOrd="0" destOrd="0" parTransId="{1D2F6C4C-3B1B-49E2-9965-5B9092045B11}" sibTransId="{533F7DCB-D6C8-4A14-AAC8-9F7029E2F22E}"/>
    <dgm:cxn modelId="{A3E35E53-FCE7-4558-9286-2B4E05D7D9AB}" type="presOf" srcId="{32E3968F-AE5F-4EB5-AA6A-E59227BFF6B4}" destId="{0CC4EB87-0320-425E-A20D-7DB5031A09E5}" srcOrd="0" destOrd="0" presId="urn:microsoft.com/office/officeart/2005/8/layout/hierarchy1"/>
    <dgm:cxn modelId="{7E33597A-EAF2-434C-AEBC-B23D0BDE1E16}" type="presOf" srcId="{587804E9-D118-4953-A908-630530DD8A3E}" destId="{09A6DFF6-A92A-4C0E-B3F5-736925E1C459}" srcOrd="0" destOrd="0" presId="urn:microsoft.com/office/officeart/2005/8/layout/hierarchy1"/>
    <dgm:cxn modelId="{CE18BB69-FEE0-4653-BABE-7379DEB78E25}" type="presParOf" srcId="{09A6DFF6-A92A-4C0E-B3F5-736925E1C459}" destId="{E97C6C25-CF1B-44CE-A8F2-A6440EBFC66B}" srcOrd="0" destOrd="0" presId="urn:microsoft.com/office/officeart/2005/8/layout/hierarchy1"/>
    <dgm:cxn modelId="{64954D58-B339-4DA8-B76E-1E8D4E0422BA}" type="presParOf" srcId="{E97C6C25-CF1B-44CE-A8F2-A6440EBFC66B}" destId="{7A835308-6B80-4F4E-9966-D02A2A55FC78}" srcOrd="0" destOrd="0" presId="urn:microsoft.com/office/officeart/2005/8/layout/hierarchy1"/>
    <dgm:cxn modelId="{4664A0B2-659D-4BBE-BB86-E471D8B7DCBE}" type="presParOf" srcId="{7A835308-6B80-4F4E-9966-D02A2A55FC78}" destId="{F5F918A8-076B-4440-9942-96D77E5358E0}" srcOrd="0" destOrd="0" presId="urn:microsoft.com/office/officeart/2005/8/layout/hierarchy1"/>
    <dgm:cxn modelId="{A05A5CD7-9010-4A00-9ADD-08EF98DF1EEC}" type="presParOf" srcId="{7A835308-6B80-4F4E-9966-D02A2A55FC78}" destId="{0CC4EB87-0320-425E-A20D-7DB5031A09E5}" srcOrd="1" destOrd="0" presId="urn:microsoft.com/office/officeart/2005/8/layout/hierarchy1"/>
    <dgm:cxn modelId="{55725D7A-F2A3-4442-89D7-81D6E39EBB95}" type="presParOf" srcId="{E97C6C25-CF1B-44CE-A8F2-A6440EBFC66B}" destId="{70CF4523-36ED-44E9-B557-507E8BC782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918A8-076B-4440-9942-96D77E5358E0}">
      <dsp:nvSpPr>
        <dsp:cNvPr id="0" name=""/>
        <dsp:cNvSpPr/>
      </dsp:nvSpPr>
      <dsp:spPr>
        <a:xfrm>
          <a:off x="0" y="-250367"/>
          <a:ext cx="5608992" cy="3561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4EB87-0320-425E-A20D-7DB5031A09E5}">
      <dsp:nvSpPr>
        <dsp:cNvPr id="0" name=""/>
        <dsp:cNvSpPr/>
      </dsp:nvSpPr>
      <dsp:spPr>
        <a:xfrm>
          <a:off x="623221" y="341692"/>
          <a:ext cx="5608992" cy="3561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Der Mehrwert für ihre Firma:</a:t>
          </a: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Mehr freie Arbeitszeiten</a:t>
          </a: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Prozesse kopierbar</a:t>
          </a: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geringere Kosten für Aufgaben</a:t>
          </a: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Geschwindigkeit der </a:t>
          </a:r>
          <a:b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</a:br>
          <a:r>
            <a:rPr lang="de-DE" sz="2200" kern="1200" dirty="0">
              <a:solidFill>
                <a:schemeClr val="bg1"/>
              </a:solidFill>
              <a:latin typeface="Helvetica" panose="020B0604020202030204" pitchFamily="34" charset="0"/>
            </a:rPr>
            <a:t>Umsetzung steigt (Krankheit, Urlaub etc.)</a:t>
          </a:r>
          <a:endParaRPr lang="de-DE" sz="2200" kern="1200" dirty="0"/>
        </a:p>
      </dsp:txBody>
      <dsp:txXfrm>
        <a:off x="727540" y="446011"/>
        <a:ext cx="5400354" cy="3353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4406-9FC5-ACFE-893D-D4EADEB1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745440"/>
            <a:ext cx="8132227" cy="3559859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F19C-C14B-F137-2DE9-19924590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308" y="4669316"/>
            <a:ext cx="8132227" cy="135048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999-B8D4-1774-9F1B-9F9FE1B3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3B7B-C7B5-42CF-90CF-67B3D21B2314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5D-2AE2-6F91-D1EB-6DD8FC3C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029E4-3A4E-970A-17A8-1E17D37D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3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DEBC-9F49-FA9D-D13C-DB380A6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451"/>
            <a:ext cx="10875953" cy="12146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0CB13-23E6-D711-450C-A85A0CB99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5467" y="1972101"/>
            <a:ext cx="10848873" cy="40476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9BB7B-5C14-76DB-FEA8-3DBC09A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9902-F134-45BD-ABD2-80C28059B090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13CC-29B3-9FDC-C746-D5D65CC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2A12-895F-E9BE-5289-4E0411BD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8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17614-2270-537D-8B09-6CB65016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9496" y="755981"/>
            <a:ext cx="2277552" cy="533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C98B5-885C-CBB1-A858-76F65F7D2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755981"/>
            <a:ext cx="8230086" cy="5338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DAFE-6A83-FB7D-72DF-232EFE2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4DB0-379A-41B7-9B29-7F42F0D571D5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1CCF-A3CD-506E-3AAE-CAEFA8C1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D9D-25C2-0EDF-A6F4-71946D57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8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D22A-1F6D-0DE5-E04A-DC466353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DD6F-7C93-3CD3-AC8D-28A78787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6E74-14FC-84D9-4B41-7D9FB0D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5A7DC-6292-6181-949E-F8BC3FA1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F5C6-EADC-E072-B19B-49BB11DF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2054-1AE7-534F-0CFE-1F0628A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38" y="2243708"/>
            <a:ext cx="9156288" cy="3776091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EC2A-45C7-131C-0F4A-56E62EB02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137" y="838201"/>
            <a:ext cx="9156289" cy="14055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5A323-2679-E978-8856-2FEBE8F5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AEB6-FCE1-4CD5-923B-84E54F1460D5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1DC2-625E-0477-BF8C-F3CDDCE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A644-D449-E464-C2DF-F045A518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8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2719-44A3-3EE8-D757-F0E0F963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7" y="750627"/>
            <a:ext cx="10846556" cy="13041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0DC2-69F2-A056-508C-F5138E7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61" y="2075250"/>
            <a:ext cx="4571288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2243E-0673-54F2-5B38-DF5D2C736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60" y="2075250"/>
            <a:ext cx="4770191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6B7D-7BAF-8DE9-FB5A-282908B0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C2F-71A1-43C9-B2F6-A4FAC8157F1A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9017-BDD7-56C7-43AE-4B86AC78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E7D63-14BF-E333-B350-75DA58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7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7F72-3970-859F-C268-E9940EF2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9" y="743803"/>
            <a:ext cx="10764271" cy="102536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7CC6-89B8-3CF3-6973-1B5B7178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961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0EB0-E35B-DA3D-B6A1-2422B01C6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961" y="2678597"/>
            <a:ext cx="4571287" cy="3506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A15D0-F178-1506-0E61-C8FFDF9BD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633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CB421-A65A-A7DC-40A7-D8B76F9C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633" y="2678596"/>
            <a:ext cx="4571287" cy="3506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5675-5329-D2DB-FAFF-700D076C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1DCC-9916-4BB7-A2E9-25EC84C740A7}" type="datetime1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92A97-07D9-5E5C-2A31-3B7D764C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26143-8FEE-0ABD-25C7-C34AF6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6EFE-D86C-B076-D4D1-FAD1883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766"/>
            <a:ext cx="7240293" cy="3547534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F3B23-C631-4B62-3211-30222A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146A-335D-4B7F-86AE-5D483B1F631C}" type="datetime1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A1FB-EA0D-F6A3-A4EB-001AA082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71B7-A902-587D-89D0-ECFB738F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7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27D49-E5B4-0E67-FCFC-62A04E70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D8EC-8E17-4CE6-99C2-C22488572868}" type="datetime1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E4B02-DD32-C63F-6FEE-BC36E2EF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FA8B-18F7-7DDC-74E0-B1C7139E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9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D42A-8FC3-F6BE-4CF7-1490DE4F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95" y="766636"/>
            <a:ext cx="3951745" cy="151062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2BAA-1CCB-696D-D506-5E17470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702452"/>
            <a:ext cx="6249988" cy="5317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3C3E7-B970-EF6C-A6D3-6CB81C948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953" y="2277264"/>
            <a:ext cx="3752747" cy="37425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2464-D130-7DA0-050D-B444566B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ABA-DFFA-4B13-BB77-624D9164A38B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2B3B4-209E-187A-6F86-2F2EAD9F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A2A86-6CB1-F027-66AC-8EBFA9D0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8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8F49-A418-C21F-25DC-E4C2E171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2" y="765850"/>
            <a:ext cx="3995693" cy="17747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8CDE2-0C1B-D3BE-F399-98D983EF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5400" y="838200"/>
            <a:ext cx="624998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86322-CA2D-A634-C10E-4F22BCE4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137" y="2552699"/>
            <a:ext cx="3736563" cy="3467099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D0DD6-F55F-4437-DEC5-FA602850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137" y="63202"/>
            <a:ext cx="2743200" cy="318221"/>
          </a:xfrm>
        </p:spPr>
        <p:txBody>
          <a:bodyPr/>
          <a:lstStyle/>
          <a:p>
            <a:fld id="{3220A08F-2B1D-4498-A043-7C299B1C2561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B46D7-EE7C-E399-6A6B-1823722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1B808-3207-D755-3B0B-E1D8814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F45E2-9197-4E34-029A-725ADAC0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620202"/>
            <a:ext cx="9956747" cy="143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CC19E-63FE-1D76-2550-01FD9A6D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467" y="2306781"/>
            <a:ext cx="9956747" cy="387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FA067-55BA-33CD-E6F2-B24B2D5D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137" y="63202"/>
            <a:ext cx="2743200" cy="31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67E9B64-DC09-41C8-9DE3-DA74AF8D2F97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EAE2-7EF5-FFAA-CD74-AA63C671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016" y="6424761"/>
            <a:ext cx="40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DC1A-2539-3AE9-11EA-B87D22E62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3951" y="6425816"/>
            <a:ext cx="429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E91CC32-6A6B-4E2E-BBA1-6864F305DA2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93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youtu.be/7BX7XZSFQ7I?si=WqMK3S9qUQp5JFIq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otkeeper.com/" TargetMode="External"/><Relationship Id="rId5" Type="http://schemas.openxmlformats.org/officeDocument/2006/relationships/hyperlink" Target="https://youtu.be/QwmGlkomnLs?si=gunyd3NC91pyXql7" TargetMode="External"/><Relationship Id="rId4" Type="http://schemas.openxmlformats.org/officeDocument/2006/relationships/hyperlink" Target="https://www.xero.com/a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youtu.be/2-LkbM-V4m8?si=GH66gFXDim8OajI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lesforce.com/de/artificial-intelligence/" TargetMode="External"/><Relationship Id="rId5" Type="http://schemas.openxmlformats.org/officeDocument/2006/relationships/hyperlink" Target="https://youtu.be/ldkm3BNN6AQ?si=jumYcCGmNvAnLSBj" TargetMode="External"/><Relationship Id="rId4" Type="http://schemas.openxmlformats.org/officeDocument/2006/relationships/hyperlink" Target="https://www.hubspot.de/products/sal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video.tv.adobe.com/v/327154t1/?autoplay=true&amp;quality=9&amp;learn=on&amp;captions=g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siness.adobe.com/de/products/marketo/adobe-marketo.html" TargetMode="External"/><Relationship Id="rId5" Type="http://schemas.openxmlformats.org/officeDocument/2006/relationships/hyperlink" Target="https://youtu.be/68mC70jSbek?si=5rvO2WU5TDfZYX0c" TargetMode="External"/><Relationship Id="rId4" Type="http://schemas.openxmlformats.org/officeDocument/2006/relationships/hyperlink" Target="https://www.hubspot.de/products/marke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6DADCA-861E-179A-F115-54D3E843B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D3CE40-4B35-B1FC-66B6-D4EEAB3D6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748" y="4832129"/>
            <a:ext cx="9786847" cy="1087001"/>
          </a:xfrm>
        </p:spPr>
        <p:txBody>
          <a:bodyPr anchor="b">
            <a:normAutofit/>
          </a:bodyPr>
          <a:lstStyle/>
          <a:p>
            <a:r>
              <a:rPr lang="de-DE" sz="4800" dirty="0">
                <a:latin typeface="Helvetica" panose="020B0604020202030204" pitchFamily="34" charset="0"/>
                <a:ea typeface="Verdana" panose="020B0604030504040204" pitchFamily="34" charset="0"/>
              </a:rPr>
              <a:t>Playbook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B8F268-8E80-C60A-75AE-D8D05D668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19" y="5897931"/>
            <a:ext cx="9784376" cy="539804"/>
          </a:xfrm>
        </p:spPr>
        <p:txBody>
          <a:bodyPr anchor="t">
            <a:normAutofit/>
          </a:bodyPr>
          <a:lstStyle/>
          <a:p>
            <a:r>
              <a:rPr lang="de-DE" b="1" dirty="0">
                <a:latin typeface="Helvetica" panose="020B0604020202030204" pitchFamily="34" charset="0"/>
                <a:ea typeface="Verdana" panose="020B0604030504040204" pitchFamily="34" charset="0"/>
              </a:rPr>
              <a:t>KI-Analyse / KI-Tools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73470E8-3B60-4554-7737-78DEB4423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0" y="63203"/>
            <a:ext cx="12050520" cy="4700812"/>
          </a:xfrm>
          <a:prstGeom prst="roundRect">
            <a:avLst>
              <a:gd name="adj" fmla="val 1188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442FCA-DB8D-84A7-6B6C-A4E9026DA8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4256" b="2862"/>
          <a:stretch/>
        </p:blipFill>
        <p:spPr>
          <a:xfrm>
            <a:off x="867463" y="1583934"/>
            <a:ext cx="5064373" cy="1653753"/>
          </a:xfrm>
          <a:prstGeom prst="rect">
            <a:avLst/>
          </a:prstGeom>
        </p:spPr>
      </p:pic>
      <p:pic>
        <p:nvPicPr>
          <p:cNvPr id="6" name="Grafik 5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BD23E914-4169-B465-DD7A-BCE44DCFF7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164" y="1689137"/>
            <a:ext cx="5064373" cy="144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9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904DB4-22D2-4F22-B1B8-ADDDBB7F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27022E-786B-8C4E-422D-70569BBA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56" y="801188"/>
            <a:ext cx="3759641" cy="5988697"/>
          </a:xfrm>
        </p:spPr>
        <p:txBody>
          <a:bodyPr anchor="t">
            <a:norm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  <a:t>Beispielhafte KI-Tools </a:t>
            </a:r>
            <a:r>
              <a:rPr lang="de-DE" sz="1800">
                <a:solidFill>
                  <a:schemeClr val="bg1"/>
                </a:solidFill>
                <a:latin typeface="Helvetica" panose="020B0604020202030204" pitchFamily="34" charset="0"/>
              </a:rPr>
              <a:t>nach Funktionsbereichen </a:t>
            </a:r>
            <a: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  <a:t>im Überblick</a:t>
            </a:r>
            <a:b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6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1 Buchhaltung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2 Vertrieb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3 Marketing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4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5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6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7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8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9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  <a:t>10 …</a:t>
            </a: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6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b="0" i="1" dirty="0">
                <a:solidFill>
                  <a:schemeClr val="bg1"/>
                </a:solidFill>
                <a:latin typeface="Helvetica" panose="020B0604020202030204" pitchFamily="34" charset="0"/>
              </a:rPr>
              <a:t>dies ist nur ein erster Überblick. Details gerne im Rahmen der </a:t>
            </a:r>
            <a:r>
              <a:rPr lang="de-DE" sz="1600" i="1" dirty="0">
                <a:solidFill>
                  <a:schemeClr val="bg1"/>
                </a:solidFill>
                <a:latin typeface="Helvetica" panose="020B0604020202030204" pitchFamily="34" charset="0"/>
              </a:rPr>
              <a:t>KI-Analyse</a:t>
            </a:r>
            <a:br>
              <a:rPr lang="de-DE" sz="1050" i="1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4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4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endParaRPr lang="de-DE" sz="1000" dirty="0">
              <a:solidFill>
                <a:schemeClr val="bg1"/>
              </a:solidFill>
              <a:latin typeface="Helvetica" panose="020B0604020202030204" pitchFamily="34" charset="0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E56D5D3-3105-1C66-5BAB-FA7B033D5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6699" y="0"/>
            <a:ext cx="8115301" cy="6858000"/>
          </a:xfrm>
          <a:custGeom>
            <a:avLst/>
            <a:gdLst>
              <a:gd name="connsiteX0" fmla="*/ 677913 w 8115301"/>
              <a:gd name="connsiteY0" fmla="*/ 0 h 6858000"/>
              <a:gd name="connsiteX1" fmla="*/ 8115301 w 8115301"/>
              <a:gd name="connsiteY1" fmla="*/ 0 h 6858000"/>
              <a:gd name="connsiteX2" fmla="*/ 8115301 w 8115301"/>
              <a:gd name="connsiteY2" fmla="*/ 6858000 h 6858000"/>
              <a:gd name="connsiteX3" fmla="*/ 677913 w 8115301"/>
              <a:gd name="connsiteY3" fmla="*/ 6858000 h 6858000"/>
              <a:gd name="connsiteX4" fmla="*/ 0 w 8115301"/>
              <a:gd name="connsiteY4" fmla="*/ 6180087 h 6858000"/>
              <a:gd name="connsiteX5" fmla="*/ 0 w 8115301"/>
              <a:gd name="connsiteY5" fmla="*/ 677913 h 6858000"/>
              <a:gd name="connsiteX6" fmla="*/ 677913 w 811530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5301" h="6858000">
                <a:moveTo>
                  <a:pt x="677913" y="0"/>
                </a:moveTo>
                <a:lnTo>
                  <a:pt x="8115301" y="0"/>
                </a:lnTo>
                <a:lnTo>
                  <a:pt x="811530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5" name="Inhaltsplatzhalter 2">
            <a:extLst>
              <a:ext uri="{FF2B5EF4-FFF2-40B4-BE49-F238E27FC236}">
                <a16:creationId xmlns:a16="http://schemas.microsoft.com/office/drawing/2014/main" id="{D8F853D2-BD10-8B2C-B477-4C409A7F1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724157"/>
              </p:ext>
            </p:extLst>
          </p:nvPr>
        </p:nvGraphicFramePr>
        <p:xfrm>
          <a:off x="4911437" y="702700"/>
          <a:ext cx="6232214" cy="5423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B0AA4-9EF4-443C-8722-E16482FA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4016" y="6424761"/>
            <a:ext cx="405993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sz="800" dirty="0">
                <a:latin typeface="Helvetica" panose="020B0604020202030204" pitchFamily="34" charset="0"/>
              </a:rPr>
              <a:t>KI-Tools im Überblick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E81CE8-EA8C-952F-75E4-02B5CF0E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3951" y="6425816"/>
            <a:ext cx="42976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91CC32-6A6B-4E2E-BBA1-6864F305DA26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8" name="Grafik 7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EC2C6562-00DE-56BB-7CC0-9D4A944778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57" y="261922"/>
            <a:ext cx="1470186" cy="420053"/>
          </a:xfrm>
          <a:prstGeom prst="rect">
            <a:avLst/>
          </a:prstGeom>
        </p:spPr>
      </p:pic>
      <p:pic>
        <p:nvPicPr>
          <p:cNvPr id="10" name="Grafik 9" descr="Ein Bild, das Text, Schrift, Grafikdesign, Design enthält.&#10;&#10;Automatisch generierte Beschreibung">
            <a:extLst>
              <a:ext uri="{FF2B5EF4-FFF2-40B4-BE49-F238E27FC236}">
                <a16:creationId xmlns:a16="http://schemas.microsoft.com/office/drawing/2014/main" id="{9261444E-816A-8B19-F574-2182DDB81C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573" y="4606118"/>
            <a:ext cx="1886156" cy="188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73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904DB4-22D2-4F22-B1B8-ADDDBB7F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27022E-786B-8C4E-422D-70569BBA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56" y="818606"/>
            <a:ext cx="3759641" cy="5971280"/>
          </a:xfrm>
        </p:spPr>
        <p:txBody>
          <a:bodyPr anchor="t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dirty="0">
                <a:solidFill>
                  <a:schemeClr val="bg1"/>
                </a:solidFill>
                <a:latin typeface="Helvetica" panose="020B0604020202030204" pitchFamily="34" charset="0"/>
              </a:rPr>
              <a:t>KI in der Buchhaltung</a:t>
            </a:r>
            <a:br>
              <a:rPr lang="de-DE" sz="36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  <a:t>Vorteile:</a:t>
            </a:r>
            <a:b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100" kern="100" dirty="0">
                <a:solidFill>
                  <a:schemeClr val="bg1"/>
                </a:solidFill>
                <a:latin typeface="Helvetica" panose="020B0604020202030204" pitchFamily="34" charset="0"/>
                <a:cs typeface="Times New Roman" panose="02020603050405020304" pitchFamily="18" charset="0"/>
              </a:rPr>
              <a:t>1.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Zeitersparnis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Automatisierung wiederkehrender Aufgaben (z.B. Erfassung  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und Kategorisierung von Rechnungen und Belegen)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Fokus auf strategische Tätigkeiten für Buchhalter  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Fehlerreduktion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Minimierung menschlicher Fehler durch Automatisierung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Intelligente Erkennung von Anomalien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Kostenersparnis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Optimierung von Prozessen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Effizientere Arbeitsweise von Buchhaltungsteams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Langfristige Senkung von Kosten</a:t>
            </a:r>
            <a:br>
              <a:rPr lang="de-DE" sz="18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100" b="0" i="1" dirty="0">
                <a:solidFill>
                  <a:schemeClr val="bg1"/>
                </a:solidFill>
                <a:latin typeface="Helvetica" panose="020B0604020202030204" pitchFamily="34" charset="0"/>
              </a:rPr>
              <a:t>… und viele mehr</a:t>
            </a:r>
            <a:b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  <a:t>Einsatzbereiche:</a:t>
            </a:r>
            <a:b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100" kern="100" dirty="0">
                <a:solidFill>
                  <a:schemeClr val="bg1"/>
                </a:solidFill>
                <a:latin typeface="Helvetica" panose="020B0604020202030204" pitchFamily="34" charset="0"/>
                <a:cs typeface="Times New Roman" panose="02020603050405020304" pitchFamily="18" charset="0"/>
              </a:rPr>
              <a:t>1.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Automatische Belegerfassung und -verarbeitung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Automatische Erkennung von Rechnungen, Quittungen und  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Dokumenten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Integration in Buchhaltungssoftware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Rechnungsprüfung und Betrugserkennung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Erkennung von Anomalien in Rechnungen und Zahlungsflüssen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Frühzeitige Betrugserkennung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Automatisierte Steuerberechnungen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Analyse komplexer steuerlicher Anforderungen durch KI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Sicherstellung korrekter und fristgerechter Steuerberechnungen</a:t>
            </a:r>
            <a:endParaRPr lang="de-DE" sz="1000" b="0" i="1" dirty="0">
              <a:solidFill>
                <a:schemeClr val="bg1"/>
              </a:solidFill>
              <a:latin typeface="Helvetica" panose="020B0604020202030204" pitchFamily="34" charset="0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E56D5D3-3105-1C66-5BAB-FA7B033D5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6699" y="0"/>
            <a:ext cx="8115301" cy="6858000"/>
          </a:xfrm>
          <a:custGeom>
            <a:avLst/>
            <a:gdLst>
              <a:gd name="connsiteX0" fmla="*/ 677913 w 8115301"/>
              <a:gd name="connsiteY0" fmla="*/ 0 h 6858000"/>
              <a:gd name="connsiteX1" fmla="*/ 8115301 w 8115301"/>
              <a:gd name="connsiteY1" fmla="*/ 0 h 6858000"/>
              <a:gd name="connsiteX2" fmla="*/ 8115301 w 8115301"/>
              <a:gd name="connsiteY2" fmla="*/ 6858000 h 6858000"/>
              <a:gd name="connsiteX3" fmla="*/ 677913 w 8115301"/>
              <a:gd name="connsiteY3" fmla="*/ 6858000 h 6858000"/>
              <a:gd name="connsiteX4" fmla="*/ 0 w 8115301"/>
              <a:gd name="connsiteY4" fmla="*/ 6180087 h 6858000"/>
              <a:gd name="connsiteX5" fmla="*/ 0 w 8115301"/>
              <a:gd name="connsiteY5" fmla="*/ 677913 h 6858000"/>
              <a:gd name="connsiteX6" fmla="*/ 677913 w 811530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5301" h="6858000">
                <a:moveTo>
                  <a:pt x="677913" y="0"/>
                </a:moveTo>
                <a:lnTo>
                  <a:pt x="8115301" y="0"/>
                </a:lnTo>
                <a:lnTo>
                  <a:pt x="811530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B0AA4-9EF4-443C-8722-E16482FA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4016" y="6424761"/>
            <a:ext cx="405993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sz="800" dirty="0">
                <a:latin typeface="Helvetica" panose="020B0604020202030204" pitchFamily="34" charset="0"/>
              </a:rPr>
              <a:t>KI in der Buchhaltung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E81CE8-EA8C-952F-75E4-02B5CF0E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3951" y="6425816"/>
            <a:ext cx="42976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91CC32-6A6B-4E2E-BBA1-6864F305DA26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8" name="Grafik 7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EC2C6562-00DE-56BB-7CC0-9D4A94477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57" y="261922"/>
            <a:ext cx="1470186" cy="420053"/>
          </a:xfrm>
          <a:prstGeom prst="rect">
            <a:avLst/>
          </a:prstGeom>
        </p:spPr>
      </p:pic>
      <p:pic>
        <p:nvPicPr>
          <p:cNvPr id="10" name="Grafik 9" descr="Ein Bild, das Text, Schrift, Grafikdesign, Design enthält.&#10;&#10;Automatisch generierte Beschreibung">
            <a:extLst>
              <a:ext uri="{FF2B5EF4-FFF2-40B4-BE49-F238E27FC236}">
                <a16:creationId xmlns:a16="http://schemas.microsoft.com/office/drawing/2014/main" id="{9261444E-816A-8B19-F574-2182DDB81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573" y="4606118"/>
            <a:ext cx="1886156" cy="188615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E4AB2FA-8F8B-300E-05B1-022F3E674A58}"/>
              </a:ext>
            </a:extLst>
          </p:cNvPr>
          <p:cNvSpPr txBox="1"/>
          <p:nvPr/>
        </p:nvSpPr>
        <p:spPr>
          <a:xfrm>
            <a:off x="4214948" y="261922"/>
            <a:ext cx="6506225" cy="5677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de-DE" b="1" dirty="0">
                <a:latin typeface="Helvetica" panose="020B0604020202030204" pitchFamily="34" charset="0"/>
              </a:rPr>
              <a:t>Beispielhaft 2 Tools für die Buchhaltung:</a:t>
            </a:r>
          </a:p>
          <a:p>
            <a:pPr>
              <a:lnSpc>
                <a:spcPct val="115000"/>
              </a:lnSpc>
            </a:pPr>
            <a:br>
              <a:rPr lang="de-DE" sz="1000" dirty="0">
                <a:latin typeface="Helvetica" panose="020B0604020202030204" pitchFamily="34" charset="0"/>
              </a:rPr>
            </a:br>
            <a:r>
              <a:rPr lang="de-DE" sz="1400" b="1" dirty="0" err="1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Xero</a:t>
            </a:r>
            <a:r>
              <a:rPr lang="de-DE" sz="1400" b="1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:</a:t>
            </a:r>
            <a:r>
              <a:rPr lang="de-DE" sz="1400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 </a:t>
            </a:r>
            <a:r>
              <a:rPr lang="de-DE" sz="1000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Ein cloudbasiertes Buchhaltungstool, das mit KI-Rechnungen, Belege und Banktransaktionen automatisch erfasst und verbucht. Es bietet auch automatische Steuerberechnungen und -vorbereitungen.</a:t>
            </a:r>
          </a:p>
          <a:p>
            <a:pPr>
              <a:lnSpc>
                <a:spcPct val="107000"/>
              </a:lnSpc>
            </a:pP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Xero</a:t>
            </a: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website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Xero</a:t>
            </a: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video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br>
              <a:rPr lang="de-DE" sz="1000" dirty="0">
                <a:latin typeface="Helvetica" panose="020B0604020202030204" pitchFamily="34" charset="0"/>
              </a:rPr>
            </a:br>
            <a:r>
              <a:rPr lang="de-DE" sz="1400" b="1" dirty="0" err="1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Botkeeper</a:t>
            </a:r>
            <a:r>
              <a:rPr lang="de-DE" sz="1400" b="1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:</a:t>
            </a:r>
            <a:r>
              <a:rPr lang="de-DE" sz="1400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 </a:t>
            </a:r>
            <a:r>
              <a:rPr lang="de-DE" sz="1000" dirty="0">
                <a:effectLst/>
                <a:latin typeface="Helvetica" panose="020B0604020202030204" pitchFamily="34" charset="0"/>
                <a:ea typeface="Arial" panose="020B0604020202020204" pitchFamily="34" charset="0"/>
              </a:rPr>
              <a:t>Eine KI-gestützte Buchhaltungssoftware, die Datenanalyse, Automatisierung von Aufgaben wie Kontoabgleich und Berichterstellung sowie die Überwachung von Finanzdaten bietet.</a:t>
            </a:r>
          </a:p>
          <a:p>
            <a:pPr>
              <a:lnSpc>
                <a:spcPct val="107000"/>
              </a:lnSpc>
            </a:pP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Botkeeper</a:t>
            </a: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website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Botkeeper</a:t>
            </a: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video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600" u="sng" dirty="0">
              <a:solidFill>
                <a:srgbClr val="1155CC"/>
              </a:solidFill>
              <a:effectLst/>
              <a:latin typeface="Helvetica" panose="020B0604020202030204" pitchFamily="34" charset="0"/>
              <a:ea typeface="Arial" panose="020B0604020202020204" pitchFamily="34" charset="0"/>
            </a:endParaRPr>
          </a:p>
          <a:p>
            <a:pPr>
              <a:lnSpc>
                <a:spcPct val="0"/>
              </a:lnSpc>
            </a:pPr>
            <a:endParaRPr lang="de-DE" sz="1000" u="sng" dirty="0">
              <a:solidFill>
                <a:srgbClr val="1155CC"/>
              </a:solidFill>
              <a:latin typeface="Helvetica" panose="020B0604020202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de-DE" b="1" dirty="0">
                <a:latin typeface="Helvetica" panose="020B0604020202030204" pitchFamily="34" charset="0"/>
              </a:rPr>
              <a:t>Warum </a:t>
            </a:r>
            <a:r>
              <a:rPr lang="de-DE" b="1" dirty="0" err="1">
                <a:latin typeface="Helvetica" panose="020B0604020202030204" pitchFamily="34" charset="0"/>
              </a:rPr>
              <a:t>Xero</a:t>
            </a:r>
            <a:r>
              <a:rPr lang="de-DE" b="1" dirty="0">
                <a:latin typeface="Helvetica" panose="020B0604020202030204" pitchFamily="34" charset="0"/>
              </a:rPr>
              <a:t> und </a:t>
            </a:r>
            <a:r>
              <a:rPr lang="de-DE" b="1" dirty="0" err="1">
                <a:latin typeface="Helvetica" panose="020B0604020202030204" pitchFamily="34" charset="0"/>
              </a:rPr>
              <a:t>Botkeeper</a:t>
            </a:r>
            <a:r>
              <a:rPr lang="de-DE" b="1" dirty="0">
                <a:latin typeface="Helvetica" panose="020B0604020202030204" pitchFamily="34" charset="0"/>
              </a:rPr>
              <a:t>?</a:t>
            </a:r>
          </a:p>
          <a:p>
            <a:pPr>
              <a:lnSpc>
                <a:spcPct val="115000"/>
              </a:lnSpc>
            </a:pPr>
            <a:endParaRPr lang="de-DE" sz="1050" dirty="0">
              <a:latin typeface="Helvetica" panose="020B0604020202030204" pitchFamily="34" charset="0"/>
            </a:endParaRPr>
          </a:p>
          <a:p>
            <a:pPr>
              <a:lnSpc>
                <a:spcPct val="107000"/>
              </a:lnSpc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Xero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KI-gestützte Erfassung und Verbuchung von Rechnungen und Transaktionen</a:t>
            </a:r>
          </a:p>
          <a:p>
            <a:pPr marL="342900" lvl="0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Cloud-basiert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Besonders attraktiv für KMUs und Startups, da überall zugänglich</a:t>
            </a:r>
          </a:p>
          <a:p>
            <a:pPr marL="342900" lvl="0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Flexibilität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Gute Integration in andere Systeme und erweiterbare Funktionen für Buchhaltungsteams</a:t>
            </a:r>
          </a:p>
          <a:p>
            <a:pPr lvl="0">
              <a:buSzPts val="1000"/>
              <a:tabLst>
                <a:tab pos="457200" algn="l"/>
              </a:tabLst>
            </a:pPr>
            <a:endParaRPr lang="de-DE" sz="1000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Botkeeper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AI-First-Lösung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Speziell für die Automatisierung von Buchhaltungsaufgaben entwickelt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Skalierbarkeit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Geeignet für wachsende Unternehmen mit großen Datenmengen, die Kontoabgleich und Datenüberwachung benötigen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Betrugs- und </a:t>
            </a: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Anomalieerkennung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Frühzeitige Erkennung von Betrug und Unregelmäßigkeiten durch smarte KI</a:t>
            </a:r>
            <a:endParaRPr lang="de-DE" sz="1000" dirty="0">
              <a:latin typeface="Helvetica" panose="020B0604020202030204" pitchFamily="34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de-DE" sz="1000" dirty="0">
              <a:latin typeface="Helvetica" panose="020B0604020202030204" pitchFamily="34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de-DE" sz="1000" b="1" dirty="0">
                <a:latin typeface="Helvetica" panose="020B0604020202030204" pitchFamily="34" charset="0"/>
              </a:rPr>
              <a:t>Mehrwert durch KI: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dirty="0">
                <a:latin typeface="Helvetica" panose="020B0604020202030204" pitchFamily="34" charset="0"/>
              </a:rPr>
              <a:t>bei ca. 2 Mio. Euro Jahresumsatz spart KI ca. 10-30 Wochenstunden x 60 Euro/Std. =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u="sng" dirty="0">
                <a:latin typeface="Helvetica" panose="020B0604020202030204" pitchFamily="34" charset="0"/>
              </a:rPr>
              <a:t>ca. 93.000,- Euro  Personalaufwand</a:t>
            </a:r>
            <a:endParaRPr lang="de-DE" sz="1000" b="1" u="none" strike="noStrike" dirty="0">
              <a:effectLst/>
              <a:latin typeface="Helvetica" panose="020B060402020203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2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904DB4-22D2-4F22-B1B8-ADDDBB7F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27022E-786B-8C4E-422D-70569BBA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56" y="853440"/>
            <a:ext cx="3792621" cy="5936446"/>
          </a:xfrm>
        </p:spPr>
        <p:txBody>
          <a:bodyPr anchor="t"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e-DE" sz="1800" dirty="0">
                <a:solidFill>
                  <a:schemeClr val="bg1"/>
                </a:solidFill>
                <a:latin typeface="Helvetica" panose="020B0604020202030204" pitchFamily="34" charset="0"/>
              </a:rPr>
              <a:t>KI im Vertrieb</a:t>
            </a:r>
            <a:br>
              <a:rPr lang="de-DE" sz="2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dirty="0">
                <a:solidFill>
                  <a:schemeClr val="bg1"/>
                </a:solidFill>
                <a:latin typeface="Helvetica" panose="020B0604020202030204" pitchFamily="34" charset="0"/>
              </a:rPr>
              <a:t>Vorteile: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000" kern="100" dirty="0">
                <a:solidFill>
                  <a:schemeClr val="bg1"/>
                </a:solidFill>
                <a:latin typeface="Helvetica" panose="020B0604020202030204" pitchFamily="34" charset="0"/>
                <a:cs typeface="Times New Roman" panose="02020603050405020304" pitchFamily="18" charset="0"/>
              </a:rPr>
              <a:t>1.</a:t>
            </a:r>
            <a: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0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Lead-Qualifizierung und Priorisierung</a:t>
            </a:r>
            <a: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00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</a:br>
            <a:r>
              <a:rPr lang="de-DE" sz="1000" b="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  <a:t>- </a:t>
            </a: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Bewertung potenzieller Kunden durch Datenanalyse</a:t>
            </a:r>
            <a:b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Fokus auf vielversprechendste Leads</a:t>
            </a:r>
            <a:b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de-DE" sz="10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Automatisierte Vertriebsprozesse</a:t>
            </a:r>
            <a: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00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</a:br>
            <a:r>
              <a:rPr lang="de-DE" sz="1000" b="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  <a:t>- </a:t>
            </a: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 von Routineaufgaben (z.B. Follow-</a:t>
            </a:r>
            <a:r>
              <a:rPr lang="de-DE" sz="1000" b="0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</a:t>
            </a: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-E-  </a:t>
            </a:r>
            <a:b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Mails, Terminvereinbarungen)</a:t>
            </a:r>
            <a:b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0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Mehr Zeit für direkten Kundenkontakt</a:t>
            </a:r>
            <a:b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0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</a:t>
            </a:r>
            <a:r>
              <a:rPr lang="de-DE" sz="18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Personalisierte Kundenansprache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</a:br>
            <a:r>
              <a:rPr lang="de-DE" sz="1100" b="0" dirty="0">
                <a:solidFill>
                  <a:schemeClr val="bg1"/>
                </a:solidFill>
                <a:effectLst/>
                <a:latin typeface="Helvetica" panose="020B0604020202030204" pitchFamily="34" charset="0"/>
              </a:rPr>
              <a:t>- </a:t>
            </a: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Erstellung personalisierter Angebote und Nachrichten 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basierend auf Kaufhistorie oder Online-Verhalten</a:t>
            </a:r>
            <a:br>
              <a:rPr lang="de-DE" sz="10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000" b="0" i="1" dirty="0">
                <a:solidFill>
                  <a:schemeClr val="bg1"/>
                </a:solidFill>
                <a:latin typeface="Helvetica" panose="020B0604020202030204" pitchFamily="34" charset="0"/>
              </a:rPr>
              <a:t>… und viele mehr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dirty="0">
                <a:solidFill>
                  <a:schemeClr val="bg1"/>
                </a:solidFill>
                <a:latin typeface="Helvetica" panose="020B0604020202030204" pitchFamily="34" charset="0"/>
              </a:rPr>
              <a:t>Einsatzbereiche: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  <a:t>1.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Lead-Scoring und -Segmentierung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Analyse von Eigenschaften und Verhalten der Leads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Fokus auf Leads mit der höchsten  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Abschlusswahrscheinlichkeit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 von E-Mail-Marketing und Follow-</a:t>
            </a:r>
            <a:r>
              <a:rPr lang="de-DE" sz="1100" b="1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ups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Automatisierte, personalisierte E-Mail-Kampagnen und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Follow-</a:t>
            </a:r>
            <a:r>
              <a:rPr lang="de-DE" sz="1100" b="0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ups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Vorhersage von Verkaufschancen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Analyse historischer Verkaufsdaten zur Vorhersage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zukünftiger Verkaufschancen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sz="1000" i="1" dirty="0">
              <a:solidFill>
                <a:schemeClr val="bg1"/>
              </a:solidFill>
              <a:latin typeface="Helvetica" panose="020B0604020202030204" pitchFamily="34" charset="0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E56D5D3-3105-1C66-5BAB-FA7B033D5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6699" y="0"/>
            <a:ext cx="8115301" cy="6858000"/>
          </a:xfrm>
          <a:custGeom>
            <a:avLst/>
            <a:gdLst>
              <a:gd name="connsiteX0" fmla="*/ 677913 w 8115301"/>
              <a:gd name="connsiteY0" fmla="*/ 0 h 6858000"/>
              <a:gd name="connsiteX1" fmla="*/ 8115301 w 8115301"/>
              <a:gd name="connsiteY1" fmla="*/ 0 h 6858000"/>
              <a:gd name="connsiteX2" fmla="*/ 8115301 w 8115301"/>
              <a:gd name="connsiteY2" fmla="*/ 6858000 h 6858000"/>
              <a:gd name="connsiteX3" fmla="*/ 677913 w 8115301"/>
              <a:gd name="connsiteY3" fmla="*/ 6858000 h 6858000"/>
              <a:gd name="connsiteX4" fmla="*/ 0 w 8115301"/>
              <a:gd name="connsiteY4" fmla="*/ 6180087 h 6858000"/>
              <a:gd name="connsiteX5" fmla="*/ 0 w 8115301"/>
              <a:gd name="connsiteY5" fmla="*/ 677913 h 6858000"/>
              <a:gd name="connsiteX6" fmla="*/ 677913 w 811530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5301" h="6858000">
                <a:moveTo>
                  <a:pt x="677913" y="0"/>
                </a:moveTo>
                <a:lnTo>
                  <a:pt x="8115301" y="0"/>
                </a:lnTo>
                <a:lnTo>
                  <a:pt x="811530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B0AA4-9EF4-443C-8722-E16482FA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4016" y="6424761"/>
            <a:ext cx="405993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sz="800" dirty="0">
                <a:latin typeface="Helvetica" panose="020B0604020202030204" pitchFamily="34" charset="0"/>
              </a:rPr>
              <a:t>KI im Vertrieb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E81CE8-EA8C-952F-75E4-02B5CF0E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3951" y="6425816"/>
            <a:ext cx="42976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91CC32-6A6B-4E2E-BBA1-6864F305DA26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8" name="Grafik 7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EC2C6562-00DE-56BB-7CC0-9D4A94477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57" y="261922"/>
            <a:ext cx="1470186" cy="420053"/>
          </a:xfrm>
          <a:prstGeom prst="rect">
            <a:avLst/>
          </a:prstGeom>
        </p:spPr>
      </p:pic>
      <p:pic>
        <p:nvPicPr>
          <p:cNvPr id="10" name="Grafik 9" descr="Ein Bild, das Text, Schrift, Grafikdesign, Design enthält.&#10;&#10;Automatisch generierte Beschreibung">
            <a:extLst>
              <a:ext uri="{FF2B5EF4-FFF2-40B4-BE49-F238E27FC236}">
                <a16:creationId xmlns:a16="http://schemas.microsoft.com/office/drawing/2014/main" id="{9261444E-816A-8B19-F574-2182DDB81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573" y="4606118"/>
            <a:ext cx="1886156" cy="188615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D25C339-0615-DCA1-C10A-FF7754CEA938}"/>
              </a:ext>
            </a:extLst>
          </p:cNvPr>
          <p:cNvSpPr txBox="1"/>
          <p:nvPr/>
        </p:nvSpPr>
        <p:spPr>
          <a:xfrm>
            <a:off x="4214948" y="261922"/>
            <a:ext cx="6506225" cy="596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de-DE" b="1" dirty="0">
                <a:latin typeface="Helvetica" panose="020B0604020202030204" pitchFamily="34" charset="0"/>
              </a:rPr>
              <a:t>Beispielhaft 2 Tools für Vertrieb:</a:t>
            </a:r>
          </a:p>
          <a:p>
            <a:pPr lvl="0">
              <a:tabLst>
                <a:tab pos="457200" algn="l"/>
              </a:tabLst>
            </a:pPr>
            <a:br>
              <a:rPr lang="de-DE" sz="1000" dirty="0">
                <a:latin typeface="Helvetica" panose="020B0604020202030204" pitchFamily="34" charset="0"/>
              </a:rPr>
            </a:br>
            <a:r>
              <a:rPr lang="de-DE" sz="14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sz="14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Sales Hub</a:t>
            </a:r>
            <a:r>
              <a:rPr lang="de-DE" sz="14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endParaRPr lang="de-DE" sz="1400" dirty="0">
              <a:effectLst/>
              <a:latin typeface="Helvetica" panose="020B0604020202030204" pitchFamily="34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Lead-Scoring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Bewertung von Leads basierend auf ihrem Verhalten</a:t>
            </a:r>
            <a:endParaRPr lang="de-DE" sz="1000" dirty="0">
              <a:effectLst/>
              <a:latin typeface="Helvetica" panose="020B0604020202030204" pitchFamily="34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Vertriebsautomatisierung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Automatisierung von E-Mails, Follow-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ups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und Benachrichtigungen</a:t>
            </a:r>
          </a:p>
          <a:p>
            <a:pPr>
              <a:lnSpc>
                <a:spcPct val="107000"/>
              </a:lnSpc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HubSpot Sales product page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HubSpot video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000" dirty="0">
              <a:latin typeface="Helvetica" panose="020B0604020202030204" pitchFamily="34" charset="0"/>
            </a:endParaRPr>
          </a:p>
          <a:p>
            <a:pPr lvl="0">
              <a:tabLst>
                <a:tab pos="457200" algn="l"/>
              </a:tabLst>
            </a:pPr>
            <a:r>
              <a:rPr lang="de-DE" sz="14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Salesforce Einstein</a:t>
            </a:r>
            <a:r>
              <a:rPr lang="de-DE" sz="14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KI-gestützte Vorhersagen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Identifikation von Verkaufschancen und Vorhersage von Umsätzen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Erstellung personalisierter Nachrichten und Empfehlungen</a:t>
            </a:r>
          </a:p>
          <a:p>
            <a:pPr>
              <a:lnSpc>
                <a:spcPct val="107000"/>
              </a:lnSpc>
            </a:pP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Salesforce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Artificial</a:t>
            </a: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Intelligence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e-DE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Salesforce </a:t>
            </a:r>
            <a:r>
              <a:rPr lang="de-DE" sz="1000" b="1" u="sng" kern="100" dirty="0" err="1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video</a:t>
            </a:r>
            <a:endParaRPr lang="de-DE" sz="1000" b="1" u="sng" dirty="0">
              <a:solidFill>
                <a:srgbClr val="1155CC"/>
              </a:solidFill>
              <a:latin typeface="Helvetica" panose="020B060402020203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de-DE" sz="1600" u="sng" dirty="0">
              <a:solidFill>
                <a:srgbClr val="1155CC"/>
              </a:solidFill>
              <a:latin typeface="Helvetica" panose="020B0604020202030204" pitchFamily="34" charset="0"/>
              <a:ea typeface="Arial" panose="020B0604020202020204" pitchFamily="34" charset="0"/>
            </a:endParaRPr>
          </a:p>
          <a:p>
            <a:r>
              <a:rPr lang="de-DE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Warum </a:t>
            </a:r>
            <a:r>
              <a:rPr lang="de-DE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Sales Hub und Salesforce Einstein?</a:t>
            </a:r>
          </a:p>
          <a:p>
            <a:endParaRPr lang="de-DE" sz="1000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Sales Hub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Integrierte Plattform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Kombination aus CRM, Marketing-Automatisierung und Vertriebsfunktionen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Lead Scoring und Automatisierung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Benutzerfreundliche Lösung für KMUs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Kostenloses CRM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Start mit Basisfunktionen und Möglichkeit zur Erweiterung</a:t>
            </a:r>
          </a:p>
          <a:p>
            <a:pPr>
              <a:buSzPts val="1000"/>
              <a:tabLst>
                <a:tab pos="914400" algn="l"/>
              </a:tabLst>
            </a:pPr>
            <a:endParaRPr lang="de-DE" sz="1000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Salesforce Einstein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Fortschrittliche KI-Integration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Bietet 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predictive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analytics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Lead-Scoring und personalisierte Empfehlungen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Skalierbarkeit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Geeignet für kleine und große Unternehmen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Integrationen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Flexible Anpassung durch Integration mit Drittanbieter-Tools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de-DE" sz="1000" dirty="0">
              <a:latin typeface="Helvetica" panose="020B0604020202030204" pitchFamily="34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de-DE" sz="1000" b="1" dirty="0">
                <a:latin typeface="Helvetica" panose="020B0604020202030204" pitchFamily="34" charset="0"/>
              </a:rPr>
              <a:t>Mehrwert durch KI: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dirty="0">
                <a:latin typeface="Helvetica" panose="020B0604020202030204" pitchFamily="34" charset="0"/>
              </a:rPr>
              <a:t>bei ca. 2 Mio. Euro Jahresumsatz spart KI ca. 10-30 Wochenstunden x 60 Euro/Std. =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u="sng" dirty="0">
                <a:latin typeface="Helvetica" panose="020B0604020202030204" pitchFamily="34" charset="0"/>
              </a:rPr>
              <a:t>ca. 93.000,- Euro  Personalaufwand</a:t>
            </a:r>
            <a:endParaRPr lang="de-DE" sz="1000" b="1" u="none" strike="noStrike" dirty="0">
              <a:effectLst/>
              <a:latin typeface="Helvetica" panose="020B060402020203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8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904DB4-22D2-4F22-B1B8-ADDDBB7FF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27022E-786B-8C4E-422D-70569BBA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056" y="853440"/>
            <a:ext cx="3792621" cy="5936446"/>
          </a:xfrm>
        </p:spPr>
        <p:txBody>
          <a:bodyPr anchor="t"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e-DE" sz="2000" dirty="0">
                <a:solidFill>
                  <a:schemeClr val="bg1"/>
                </a:solidFill>
                <a:latin typeface="Helvetica" panose="020B0604020202030204" pitchFamily="34" charset="0"/>
              </a:rPr>
              <a:t>KI im Marketing</a:t>
            </a:r>
            <a:br>
              <a:rPr lang="de-DE" sz="2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dirty="0">
                <a:solidFill>
                  <a:schemeClr val="bg1"/>
                </a:solidFill>
                <a:latin typeface="Helvetica" panose="020B0604020202030204" pitchFamily="34" charset="0"/>
              </a:rPr>
              <a:t>Vorteile: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  <a:t>1.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Personalisierung auf großer Skala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Maßgeschneiderte Inhalte für Kunden basierend auf Verhalten,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Vorlieben und Interessen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Skalierbare Personalisierung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 von Routineaufgaben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Automatisierung von E-Mail-Marketing, </a:t>
            </a:r>
            <a:r>
              <a:rPr lang="de-DE" sz="1100" b="0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Postings   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und Werbeanzeigen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Zeitersparnis und Effizienzsteigerung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Präzisere Zielgruppenansprache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Optimierung von Marketingstrategien durch Datenanalyse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Identifizierung relevanter Zielgruppen für höheren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ROI</a:t>
            </a:r>
            <a:br>
              <a:rPr lang="de-DE" sz="1100" b="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100" b="0" i="1" dirty="0">
                <a:solidFill>
                  <a:schemeClr val="bg1"/>
                </a:solidFill>
                <a:latin typeface="Helvetica" panose="020B0604020202030204" pitchFamily="34" charset="0"/>
              </a:rPr>
              <a:t>… und viele mehr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600" dirty="0">
                <a:solidFill>
                  <a:schemeClr val="bg1"/>
                </a:solidFill>
                <a:latin typeface="Helvetica" panose="020B0604020202030204" pitchFamily="34" charset="0"/>
              </a:rPr>
              <a:t>Einsatzbereiche:</a:t>
            </a:r>
            <a:b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</a:br>
            <a:r>
              <a:rPr lang="de-DE" sz="1000" dirty="0">
                <a:solidFill>
                  <a:schemeClr val="bg1"/>
                </a:solidFill>
                <a:latin typeface="Helvetica" panose="020B0604020202030204" pitchFamily="34" charset="0"/>
              </a:rPr>
              <a:t>1.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Content-Erstellung und -Optimierung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Automatisierte Erstellung von Blogposts, </a:t>
            </a:r>
            <a:r>
              <a:rPr lang="de-DE" sz="1100" b="0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Inhalten und E-Mails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Berücksichtigung von Schlüsselwörtern und SEO für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maximale Reichweite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de-DE" sz="1100" b="1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Predictive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Analytics für Kampagnenoptimierung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Vorhersage des Erfolgs von Marketingaktionen basierend auf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vergangenen Daten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Bestimmung optimaler Zeitpunkte für Kampagnen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 von </a:t>
            </a:r>
            <a:r>
              <a:rPr lang="de-DE" sz="1100" b="1" kern="100" dirty="0" err="1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100" b="1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und E-Mail-Marketing</a:t>
            </a:r>
            <a: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Planung und Veröffentlichung von Posts basierend auf besten 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Engagement-Zeiten</a:t>
            </a:r>
            <a:b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1100" b="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Versand personalisierter E-Mails an große Zielgruppen</a:t>
            </a:r>
            <a:br>
              <a:rPr lang="de-DE" sz="1100" kern="100" dirty="0">
                <a:solidFill>
                  <a:schemeClr val="bg1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sz="1000" i="1" dirty="0">
              <a:solidFill>
                <a:schemeClr val="bg1"/>
              </a:solidFill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E56D5D3-3105-1C66-5BAB-FA7B033D5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6699" y="0"/>
            <a:ext cx="8115301" cy="6858000"/>
          </a:xfrm>
          <a:custGeom>
            <a:avLst/>
            <a:gdLst>
              <a:gd name="connsiteX0" fmla="*/ 677913 w 8115301"/>
              <a:gd name="connsiteY0" fmla="*/ 0 h 6858000"/>
              <a:gd name="connsiteX1" fmla="*/ 8115301 w 8115301"/>
              <a:gd name="connsiteY1" fmla="*/ 0 h 6858000"/>
              <a:gd name="connsiteX2" fmla="*/ 8115301 w 8115301"/>
              <a:gd name="connsiteY2" fmla="*/ 6858000 h 6858000"/>
              <a:gd name="connsiteX3" fmla="*/ 677913 w 8115301"/>
              <a:gd name="connsiteY3" fmla="*/ 6858000 h 6858000"/>
              <a:gd name="connsiteX4" fmla="*/ 0 w 8115301"/>
              <a:gd name="connsiteY4" fmla="*/ 6180087 h 6858000"/>
              <a:gd name="connsiteX5" fmla="*/ 0 w 8115301"/>
              <a:gd name="connsiteY5" fmla="*/ 677913 h 6858000"/>
              <a:gd name="connsiteX6" fmla="*/ 677913 w 811530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5301" h="6858000">
                <a:moveTo>
                  <a:pt x="677913" y="0"/>
                </a:moveTo>
                <a:lnTo>
                  <a:pt x="8115301" y="0"/>
                </a:lnTo>
                <a:lnTo>
                  <a:pt x="8115301" y="6858000"/>
                </a:lnTo>
                <a:lnTo>
                  <a:pt x="677913" y="6858000"/>
                </a:lnTo>
                <a:cubicBezTo>
                  <a:pt x="303512" y="6858000"/>
                  <a:pt x="0" y="6554488"/>
                  <a:pt x="0" y="6180087"/>
                </a:cubicBezTo>
                <a:lnTo>
                  <a:pt x="0" y="677913"/>
                </a:lnTo>
                <a:cubicBezTo>
                  <a:pt x="0" y="303512"/>
                  <a:pt x="303512" y="0"/>
                  <a:pt x="677913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B0AA4-9EF4-443C-8722-E16482FA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4016" y="6424761"/>
            <a:ext cx="405993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 sz="800" dirty="0">
                <a:latin typeface="Helvetica" panose="020B0604020202030204" pitchFamily="34" charset="0"/>
              </a:rPr>
              <a:t>KI im Marketing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E81CE8-EA8C-952F-75E4-02B5CF0E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3951" y="6425816"/>
            <a:ext cx="42976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E91CC32-6A6B-4E2E-BBA1-6864F305DA26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8" name="Grafik 7" descr="Ein Bild, das Text, Screenshot, Schrift, Grafiken enthält.&#10;&#10;Automatisch generierte Beschreibung">
            <a:extLst>
              <a:ext uri="{FF2B5EF4-FFF2-40B4-BE49-F238E27FC236}">
                <a16:creationId xmlns:a16="http://schemas.microsoft.com/office/drawing/2014/main" id="{EC2C6562-00DE-56BB-7CC0-9D4A94477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57" y="261922"/>
            <a:ext cx="1470186" cy="420053"/>
          </a:xfrm>
          <a:prstGeom prst="rect">
            <a:avLst/>
          </a:prstGeom>
        </p:spPr>
      </p:pic>
      <p:pic>
        <p:nvPicPr>
          <p:cNvPr id="10" name="Grafik 9" descr="Ein Bild, das Text, Schrift, Grafikdesign, Design enthält.&#10;&#10;Automatisch generierte Beschreibung">
            <a:extLst>
              <a:ext uri="{FF2B5EF4-FFF2-40B4-BE49-F238E27FC236}">
                <a16:creationId xmlns:a16="http://schemas.microsoft.com/office/drawing/2014/main" id="{9261444E-816A-8B19-F574-2182DDB81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573" y="4606118"/>
            <a:ext cx="1886156" cy="188615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4113D7C-E17A-4497-37FB-DD3295F1A1EB}"/>
              </a:ext>
            </a:extLst>
          </p:cNvPr>
          <p:cNvSpPr txBox="1"/>
          <p:nvPr/>
        </p:nvSpPr>
        <p:spPr>
          <a:xfrm>
            <a:off x="4214948" y="261922"/>
            <a:ext cx="6506225" cy="6427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de-DE" b="1" dirty="0">
                <a:latin typeface="Helvetica" panose="020B0604020202030204" pitchFamily="34" charset="0"/>
              </a:rPr>
              <a:t>Beispielhaft 2 Tools für Marketing: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br>
              <a:rPr lang="de-DE" sz="1000" dirty="0">
                <a:latin typeface="Helvetica" panose="020B0604020202030204" pitchFamily="34" charset="0"/>
              </a:rPr>
            </a:br>
            <a:r>
              <a:rPr lang="de-DE" sz="14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sz="14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Marketing Hub</a:t>
            </a:r>
            <a:r>
              <a:rPr lang="de-DE" sz="14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Content-Erstellung und Automatisierung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Personalisierte E-Mail-Kampagnen, Landing Pages und 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Posts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Lead-Personalisierung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Personalisierte Marketingmaßnahmen basierend auf Verhalten und Vorlieben der Leads</a:t>
            </a:r>
          </a:p>
          <a:p>
            <a:pPr>
              <a:lnSpc>
                <a:spcPct val="107000"/>
              </a:lnSpc>
              <a:buSzPts val="1000"/>
              <a:tabLst>
                <a:tab pos="914400" algn="l"/>
              </a:tabLst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HubSpot Marketing product page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HubSpot video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000" dirty="0">
              <a:latin typeface="Helvetica" panose="020B0604020202030204" pitchFamily="34" charset="0"/>
            </a:endParaRP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de-DE" sz="14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Marketo</a:t>
            </a:r>
            <a:r>
              <a:rPr lang="de-DE" sz="14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4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</a:t>
            </a:r>
            <a:r>
              <a:rPr lang="de-DE" sz="14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(Adobe)</a:t>
            </a:r>
            <a:r>
              <a:rPr lang="de-DE" sz="14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Automatisierung und Analysen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KI-gestützte Kampagnenautomatisierung und Erfolgsvorhersage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Multichannel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-Engagement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Personalisierte Botschaften über E-Mail, 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und Web</a:t>
            </a:r>
          </a:p>
          <a:p>
            <a:pPr>
              <a:lnSpc>
                <a:spcPct val="107000"/>
              </a:lnSpc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Adobe Marketo product page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000" b="1" u="sng" kern="100" dirty="0">
                <a:solidFill>
                  <a:srgbClr val="467886"/>
                </a:solidFill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Adobe Marketo video</a:t>
            </a:r>
            <a:endParaRPr lang="de-DE" sz="1000" b="1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600" u="sng" dirty="0">
              <a:solidFill>
                <a:srgbClr val="1155CC"/>
              </a:solidFill>
              <a:latin typeface="Helvetica" panose="020B060402020203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Warum </a:t>
            </a:r>
            <a:r>
              <a:rPr lang="de-DE" sz="18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sz="18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Marketing Hub und </a:t>
            </a:r>
            <a:r>
              <a:rPr lang="de-DE" sz="18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Marketo</a:t>
            </a:r>
            <a:r>
              <a:rPr lang="de-DE" sz="18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</a:t>
            </a:r>
            <a:r>
              <a:rPr lang="de-DE" sz="18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de-DE" sz="1800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HubSpot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Marketing Hub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Vollständige Marketingplattform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Kombination aus CRM, Content-Erstellung, </a:t>
            </a:r>
            <a:r>
              <a:rPr lang="de-DE" sz="1000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Media Management und Automatisierung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Leistungsstarke Automatisierung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Personalisierte, automatisierte Kampagnen, besonders effizient für KMUs</a:t>
            </a:r>
          </a:p>
          <a:p>
            <a:pPr marL="285750" indent="-285750">
              <a:lnSpc>
                <a:spcPct val="107000"/>
              </a:lnSpc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endParaRPr lang="de-DE" sz="1000" kern="100" dirty="0">
              <a:effectLst/>
              <a:latin typeface="Helvetica" panose="020B0604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Marketo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 err="1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Multichannel</a:t>
            </a: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-Ansatz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Automatisierung und Personalisierung über mehrere Kanäle hinweg</a:t>
            </a:r>
          </a:p>
          <a:p>
            <a:pPr marL="285750" indent="-285750">
              <a:lnSpc>
                <a:spcPct val="107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de-DE" sz="1000" b="1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Skalierbarkeit</a:t>
            </a:r>
            <a:r>
              <a:rPr lang="de-DE" sz="10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Ideal für größere Unternehmen und wachstumsorientierte Teams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100" kern="100" dirty="0">
                <a:effectLst/>
                <a:latin typeface="Helvetica" panose="020B0604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de-DE" sz="1000" dirty="0">
              <a:latin typeface="Helvetica" panose="020B0604020202030204" pitchFamily="34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de-DE" sz="1000" b="1" dirty="0">
                <a:latin typeface="Helvetica" panose="020B0604020202030204" pitchFamily="34" charset="0"/>
              </a:rPr>
              <a:t>Mehrwert durch KI: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dirty="0">
                <a:latin typeface="Helvetica" panose="020B0604020202030204" pitchFamily="34" charset="0"/>
              </a:rPr>
              <a:t>bei ca. 2 Mio. Euro Jahresumsatz spart KI ca. 10-30 Wochenstunden x 60 Euro/Std. =</a:t>
            </a:r>
            <a:br>
              <a:rPr lang="de-DE" sz="1000" b="1" dirty="0">
                <a:latin typeface="Helvetica" panose="020B0604020202030204" pitchFamily="34" charset="0"/>
              </a:rPr>
            </a:br>
            <a:r>
              <a:rPr lang="de-DE" sz="1000" b="1" u="sng" dirty="0">
                <a:latin typeface="Helvetica" panose="020B0604020202030204" pitchFamily="34" charset="0"/>
              </a:rPr>
              <a:t>ca. 93.000,- Euro  Personalaufwand</a:t>
            </a:r>
            <a:endParaRPr lang="de-DE" sz="1000" b="1" u="none" strike="noStrike" dirty="0">
              <a:effectLst/>
              <a:latin typeface="Helvetica" panose="020B060402020203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18556"/>
      </p:ext>
    </p:extLst>
  </p:cSld>
  <p:clrMapOvr>
    <a:masterClrMapping/>
  </p:clrMapOvr>
</p:sld>
</file>

<file path=ppt/theme/theme1.xml><?xml version="1.0" encoding="utf-8"?>
<a:theme xmlns:a="http://schemas.openxmlformats.org/drawingml/2006/main" name="DylanVTI">
  <a:themeElements>
    <a:clrScheme name="AnalogousFromLightSeedLeftStep">
      <a:dk1>
        <a:srgbClr val="000000"/>
      </a:dk1>
      <a:lt1>
        <a:srgbClr val="FFFFFF"/>
      </a:lt1>
      <a:dk2>
        <a:srgbClr val="253C22"/>
      </a:dk2>
      <a:lt2>
        <a:srgbClr val="E8E5E2"/>
      </a:lt2>
      <a:accent1>
        <a:srgbClr val="8FA5C2"/>
      </a:accent1>
      <a:accent2>
        <a:srgbClr val="7AAAB2"/>
      </a:accent2>
      <a:accent3>
        <a:srgbClr val="80AA9F"/>
      </a:accent3>
      <a:accent4>
        <a:srgbClr val="77AF89"/>
      </a:accent4>
      <a:accent5>
        <a:srgbClr val="86AB81"/>
      </a:accent5>
      <a:accent6>
        <a:srgbClr val="90AA74"/>
      </a:accent6>
      <a:hlink>
        <a:srgbClr val="997E5C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lanVTI" id="{602636BD-A055-489B-83EC-AD971B7E5F9C}" vid="{CD33A9BC-C4B5-4F36-8A14-490DC4E38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2DE3C497D98D40B0422716787E3B73" ma:contentTypeVersion="15" ma:contentTypeDescription="Ein neues Dokument erstellen." ma:contentTypeScope="" ma:versionID="77dcb33f6ea9aab933b9a48da11d4c23">
  <xsd:schema xmlns:xsd="http://www.w3.org/2001/XMLSchema" xmlns:xs="http://www.w3.org/2001/XMLSchema" xmlns:p="http://schemas.microsoft.com/office/2006/metadata/properties" xmlns:ns2="329a74c8-8083-4121-baf3-752c8ac4c2fb" xmlns:ns3="1d7b28a2-1251-40e1-b480-ea91bde164a2" targetNamespace="http://schemas.microsoft.com/office/2006/metadata/properties" ma:root="true" ma:fieldsID="faa211faa9073898648d7b89bdf420e5" ns2:_="" ns3:_="">
    <xsd:import namespace="329a74c8-8083-4121-baf3-752c8ac4c2fb"/>
    <xsd:import namespace="1d7b28a2-1251-40e1-b480-ea91bde164a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a74c8-8083-4121-baf3-752c8ac4c2f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e822ab95-76eb-47b7-84c0-85aee80a15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7b28a2-1251-40e1-b480-ea91bde164a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9a48ac0-c7b9-4d24-87a9-aff368bb775f}" ma:internalName="TaxCatchAll" ma:showField="CatchAllData" ma:web="1d7b28a2-1251-40e1-b480-ea91bde164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9a74c8-8083-4121-baf3-752c8ac4c2fb">
      <Terms xmlns="http://schemas.microsoft.com/office/infopath/2007/PartnerControls"/>
    </lcf76f155ced4ddcb4097134ff3c332f>
    <TaxCatchAll xmlns="1d7b28a2-1251-40e1-b480-ea91bde164a2" xsi:nil="true"/>
  </documentManagement>
</p:properties>
</file>

<file path=customXml/itemProps1.xml><?xml version="1.0" encoding="utf-8"?>
<ds:datastoreItem xmlns:ds="http://schemas.openxmlformats.org/officeDocument/2006/customXml" ds:itemID="{D61E1DCF-67CB-4CA7-B7A6-D133402D7A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a74c8-8083-4121-baf3-752c8ac4c2fb"/>
    <ds:schemaRef ds:uri="1d7b28a2-1251-40e1-b480-ea91bde164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29585C-BB2B-4EA9-84AE-4005EDF4E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C1FFE8-F764-4C49-B5BB-32E03430E0A5}">
  <ds:schemaRefs>
    <ds:schemaRef ds:uri="http://schemas.microsoft.com/office/2006/metadata/properties"/>
    <ds:schemaRef ds:uri="http://schemas.microsoft.com/office/infopath/2007/PartnerControls"/>
    <ds:schemaRef ds:uri="329a74c8-8083-4121-baf3-752c8ac4c2fb"/>
    <ds:schemaRef ds:uri="1d7b28a2-1251-40e1-b480-ea91bde164a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1125</Words>
  <Application>Microsoft Office PowerPoint</Application>
  <PresentationFormat>Breitbild</PresentationFormat>
  <Paragraphs>88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Aptos</vt:lpstr>
      <vt:lpstr>Arial</vt:lpstr>
      <vt:lpstr>Helvetica</vt:lpstr>
      <vt:lpstr>Neue Haas Grotesk Text Pro</vt:lpstr>
      <vt:lpstr>Wingdings</vt:lpstr>
      <vt:lpstr>DylanVTI</vt:lpstr>
      <vt:lpstr>Playbook</vt:lpstr>
      <vt:lpstr>Beispielhafte KI-Tools nach Funktionsbereichen im Überblick  1 Buchhaltung 2 Vertrieb 3 Marketing 4 … 5 … 6 … 7 … 8 … 9 … 10 …  dies ist nur ein erster Überblick. Details gerne im Rahmen der KI-Analyse    </vt:lpstr>
      <vt:lpstr>KI in der Buchhaltung Vorteile: 1. Zeitersparnis: - Automatisierung wiederkehrender Aufgaben (z.B. Erfassung      und Kategorisierung von Rechnungen und Belegen) - Fokus auf strategische Tätigkeiten für Buchhalter    2. Fehlerreduktion: - Minimierung menschlicher Fehler durch Automatisierung - Intelligente Erkennung von Anomalien  3. Kostenersparnis: - Optimierung von Prozessen - Effizientere Arbeitsweise von Buchhaltungsteams - Langfristige Senkung von Kosten … und viele mehr  Einsatzbereiche: 1.  Automatische Belegerfassung und -verarbeitung: - Automatische Erkennung von Rechnungen, Quittungen und      Dokumenten - Integration in Buchhaltungssoftware  2. Rechnungsprüfung und Betrugserkennung: - Erkennung von Anomalien in Rechnungen und Zahlungsflüssen - Frühzeitige Betrugserkennung  3. Automatisierte Steuerberechnungen: - Analyse komplexer steuerlicher Anforderungen durch KI - Sicherstellung korrekter und fristgerechter Steuerberechnungen</vt:lpstr>
      <vt:lpstr>KI im Vertrieb Vorteile: 1. Lead-Qualifizierung und Priorisierung: - Bewertung potenzieller Kunden durch Datenanalyse - Fokus auf vielversprechendste Leads  2. Automatisierte Vertriebsprozesse: - Automatisierung von Routineaufgaben (z.B. Follow-up-E-      Mails, Terminvereinbarungen) - Mehr Zeit für direkten Kundenkontakt  3. Personalisierte Kundenansprache: - Erstellung personalisierter Angebote und Nachrichten      basierend auf Kaufhistorie oder Online-Verhalten … und viele mehr  Einsatzbereiche: 1. Lead-Scoring und -Segmentierung: - Analyse von Eigenschaften und Verhalten der Leads - Fokus auf Leads mit der höchsten       Abschlusswahrscheinlichkeit  2. Automatisierung von E-Mail-Marketing und Follow-ups: - Automatisierte, personalisierte E-Mail-Kampagnen und     Follow-ups  3. Vorhersage von Verkaufschancen: - Analyse historischer Verkaufsdaten zur Vorhersage    zukünftiger Verkaufschancen </vt:lpstr>
      <vt:lpstr>KI im Marketing Vorteile: 1. Personalisierung auf großer Skala: - Maßgeschneiderte Inhalte für Kunden basierend auf Verhalten,    Vorlieben und Interessen - Skalierbare Personalisierung  2. Automatisierung von Routineaufgaben: - Automatisierung von E-Mail-Marketing, Social Media Postings        und Werbeanzeigen - Zeitersparnis und Effizienzsteigerung  3. Präzisere Zielgruppenansprache: - Optimierung von Marketingstrategien durch Datenanalyse - Identifizierung relevanter Zielgruppen für höheren    ROI … und viele mehr  Einsatzbereiche: 1. Content-Erstellung und -Optimierung: - Automatisierte Erstellung von Blogposts, Social Media    Inhalten und E-Mails - Berücksichtigung von Schlüsselwörtern und SEO für    maximale Reichweite  2. Predictive Analytics für Kampagnenoptimierung: - Vorhersage des Erfolgs von Marketingaktionen basierend auf     vergangenen Daten - Bestimmung optimaler Zeitpunkte für Kampagnen  3. Automatisierung von Social Media und E-Mail-Marketing: - Planung und Veröffentlichung von Posts basierend auf besten     Engagement-Zeiten - Versand personalisierter E-Mails an große Zielgruppen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Kläser | TPD Management GmbH</dc:creator>
  <cp:lastModifiedBy>Simon Rausch | TPD Management GmbH</cp:lastModifiedBy>
  <cp:revision>1</cp:revision>
  <dcterms:created xsi:type="dcterms:W3CDTF">2024-09-18T08:11:22Z</dcterms:created>
  <dcterms:modified xsi:type="dcterms:W3CDTF">2024-09-26T06:09:09Z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0x010100F32DE3C497D98D40B0422716787E3B73</vt:lpwstr>
  </property>
  <property fmtid="{D5CDD505-2E9C-101B-9397-08002B2CF9AE}" pid="3" name="MediaServiceImageTags">
    <vt:lpwstr/>
  </property>
</Properties>
</file>